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Default Extension="wmv" ContentType="video/x-ms-wmv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81" r:id="rId1"/>
  </p:sldMasterIdLst>
  <p:notesMasterIdLst>
    <p:notesMasterId r:id="rId12"/>
  </p:notesMasterIdLst>
  <p:handoutMasterIdLst>
    <p:handoutMasterId r:id="rId13"/>
  </p:handoutMasterIdLst>
  <p:sldIdLst>
    <p:sldId id="363" r:id="rId2"/>
    <p:sldId id="364" r:id="rId3"/>
    <p:sldId id="365" r:id="rId4"/>
    <p:sldId id="366" r:id="rId5"/>
    <p:sldId id="367" r:id="rId6"/>
    <p:sldId id="368" r:id="rId7"/>
    <p:sldId id="369" r:id="rId8"/>
    <p:sldId id="370" r:id="rId9"/>
    <p:sldId id="371" r:id="rId10"/>
    <p:sldId id="372" r:id="rId11"/>
  </p:sldIdLst>
  <p:sldSz cx="9144000" cy="6858000" type="screen4x3"/>
  <p:notesSz cx="9944100" cy="68056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2721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>
    <p:extLst/>
  </p:cmAuthor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81DF8"/>
    <a:srgbClr val="FFFFFF"/>
    <a:srgbClr val="FF0000"/>
    <a:srgbClr val="FFFF00"/>
    <a:srgbClr val="00FF00"/>
    <a:srgbClr val="FF33CC"/>
    <a:srgbClr val="FF9999"/>
    <a:srgbClr val="4ADFE6"/>
    <a:srgbClr val="3DF353"/>
    <a:srgbClr val="FFC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86" autoAdjust="0"/>
    <p:restoredTop sz="96586" autoAdjust="0"/>
  </p:normalViewPr>
  <p:slideViewPr>
    <p:cSldViewPr snapToGrid="0">
      <p:cViewPr>
        <p:scale>
          <a:sx n="75" d="100"/>
          <a:sy n="75" d="100"/>
        </p:scale>
        <p:origin x="-1872" y="-354"/>
      </p:cViewPr>
      <p:guideLst>
        <p:guide orient="horz" pos="4320"/>
        <p:guide pos="2721"/>
      </p:guideLst>
    </p:cSldViewPr>
  </p:slideViewPr>
  <p:outlineViewPr>
    <p:cViewPr>
      <p:scale>
        <a:sx n="66" d="100"/>
        <a:sy n="66" d="100"/>
      </p:scale>
      <p:origin x="0" y="-868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2" y="153"/>
            <a:ext cx="4309407" cy="340915"/>
          </a:xfrm>
          <a:prstGeom prst="rect">
            <a:avLst/>
          </a:prstGeom>
        </p:spPr>
        <p:txBody>
          <a:bodyPr vert="horz" lIns="88101" tIns="44046" rIns="88101" bIns="44046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2615" y="153"/>
            <a:ext cx="4309407" cy="340915"/>
          </a:xfrm>
          <a:prstGeom prst="rect">
            <a:avLst/>
          </a:prstGeom>
        </p:spPr>
        <p:txBody>
          <a:bodyPr vert="horz" lIns="88101" tIns="44046" rIns="88101" bIns="44046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pPr/>
              <a:t>25.02.2021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52" y="6464726"/>
            <a:ext cx="4309407" cy="340913"/>
          </a:xfrm>
          <a:prstGeom prst="rect">
            <a:avLst/>
          </a:prstGeom>
        </p:spPr>
        <p:txBody>
          <a:bodyPr vert="horz" lIns="88101" tIns="44046" rIns="88101" bIns="44046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2615" y="6464726"/>
            <a:ext cx="4309407" cy="340913"/>
          </a:xfrm>
          <a:prstGeom prst="rect">
            <a:avLst/>
          </a:prstGeom>
        </p:spPr>
        <p:txBody>
          <a:bodyPr vert="horz" lIns="88101" tIns="44046" rIns="88101" bIns="44046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1" y="49"/>
            <a:ext cx="4309109" cy="341464"/>
          </a:xfrm>
          <a:prstGeom prst="rect">
            <a:avLst/>
          </a:prstGeom>
        </p:spPr>
        <p:txBody>
          <a:bodyPr vert="horz" lIns="95395" tIns="47697" rIns="95395" bIns="47697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2840" y="49"/>
            <a:ext cx="4309109" cy="341464"/>
          </a:xfrm>
          <a:prstGeom prst="rect">
            <a:avLst/>
          </a:prstGeom>
        </p:spPr>
        <p:txBody>
          <a:bodyPr vert="horz" lIns="95395" tIns="47697" rIns="95395" bIns="47697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25.02.2021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41700" y="850900"/>
            <a:ext cx="3060700" cy="2295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95" tIns="47697" rIns="95395" bIns="4769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564" y="3275221"/>
            <a:ext cx="7955279" cy="2679710"/>
          </a:xfrm>
          <a:prstGeom prst="rect">
            <a:avLst/>
          </a:prstGeom>
        </p:spPr>
        <p:txBody>
          <a:bodyPr vert="horz" lIns="95395" tIns="47697" rIns="95395" bIns="4769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51" y="6464288"/>
            <a:ext cx="4309109" cy="341462"/>
          </a:xfrm>
          <a:prstGeom prst="rect">
            <a:avLst/>
          </a:prstGeom>
        </p:spPr>
        <p:txBody>
          <a:bodyPr vert="horz" lIns="95395" tIns="47697" rIns="95395" bIns="47697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2840" y="6464288"/>
            <a:ext cx="4309109" cy="341462"/>
          </a:xfrm>
          <a:prstGeom prst="rect">
            <a:avLst/>
          </a:prstGeom>
        </p:spPr>
        <p:txBody>
          <a:bodyPr vert="horz" lIns="95395" tIns="47697" rIns="95395" bIns="47697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276600" y="920750"/>
            <a:ext cx="3305175" cy="24780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3AB8DCF-4CD6-4ABA-825C-EF103764B275}" type="slidenum">
              <a:rPr lang="ru-RU" altLang="ru-RU">
                <a:solidFill>
                  <a:srgbClr val="000000"/>
                </a:solidFill>
              </a:rPr>
              <a:pPr/>
              <a:t>2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008793" y="787788"/>
            <a:ext cx="6012441" cy="2124839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44AA730-EC99-4C5B-9F82-53B47CC73B11}" type="slidenum">
              <a:rPr lang="ru-RU" altLang="ru-RU" sz="1300">
                <a:solidFill>
                  <a:srgbClr val="000000"/>
                </a:solidFill>
              </a:rPr>
              <a:pPr/>
              <a:t>3</a:t>
            </a:fld>
            <a:endParaRPr lang="ru-RU" altLang="ru-RU" sz="1300">
              <a:solidFill>
                <a:srgbClr val="000000"/>
              </a:solidFill>
            </a:endParaRPr>
          </a:p>
        </p:txBody>
      </p:sp>
      <p:sp>
        <p:nvSpPr>
          <p:cNvPr id="77829" name="Верхний колонтитул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 altLang="ru-RU" sz="13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933566" y="1143388"/>
            <a:ext cx="8722569" cy="308222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9283BDE-2795-4702-96F6-7BFEA6CAD47D}" type="slidenum">
              <a:rPr lang="ru-RU" altLang="ru-RU" sz="1300">
                <a:solidFill>
                  <a:srgbClr val="000000"/>
                </a:solidFill>
              </a:rPr>
              <a:pPr/>
              <a:t>4</a:t>
            </a:fld>
            <a:endParaRPr lang="ru-RU" altLang="ru-RU" sz="1300">
              <a:solidFill>
                <a:srgbClr val="000000"/>
              </a:solidFill>
            </a:endParaRPr>
          </a:p>
        </p:txBody>
      </p:sp>
      <p:sp>
        <p:nvSpPr>
          <p:cNvPr id="77829" name="Верхний колонтитул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 altLang="ru-RU" sz="13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933566" y="1143388"/>
            <a:ext cx="8722569" cy="308222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F0B49A3-BB31-460D-96BD-A4A32B09B91F}" type="slidenum">
              <a:rPr lang="ru-RU" altLang="ru-RU" sz="1300">
                <a:solidFill>
                  <a:srgbClr val="000000"/>
                </a:solidFill>
              </a:rPr>
              <a:pPr/>
              <a:t>5</a:t>
            </a:fld>
            <a:endParaRPr lang="ru-RU" altLang="ru-RU" sz="1300">
              <a:solidFill>
                <a:srgbClr val="000000"/>
              </a:solidFill>
            </a:endParaRPr>
          </a:p>
        </p:txBody>
      </p:sp>
      <p:sp>
        <p:nvSpPr>
          <p:cNvPr id="77829" name="Верхний колонтитул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 altLang="ru-RU" sz="13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441700" y="850900"/>
            <a:ext cx="3060700" cy="22955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222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580F19-F075-4C9A-9446-936F295D4654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20482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945063" y="1243013"/>
            <a:ext cx="4471987" cy="33543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A3AF0A-2BDA-43DE-AD41-E9CC8E9A5D64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51547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113588" y="1814513"/>
            <a:ext cx="6530975" cy="48974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2A437B-EFF4-43AF-8D02-B1E280ECFFA6}" type="slidenum">
              <a:rPr kumimoji="0" lang="ru-RU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05163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945063" y="1243013"/>
            <a:ext cx="4471987" cy="33543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A3AF0A-2BDA-43DE-AD41-E9CC8E9A5D64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2526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7716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8675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38"/>
            <a:ext cx="1971675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70" y="365138"/>
            <a:ext cx="5800725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26460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7" y="274739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33023F-C4E2-4596-91C7-93A885FF8A9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8055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5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0232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0504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7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7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243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5534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0150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40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3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4884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40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3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0184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3271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2" r:id="rId1"/>
    <p:sldLayoutId id="2147483983" r:id="rId2"/>
    <p:sldLayoutId id="2147483984" r:id="rId3"/>
    <p:sldLayoutId id="2147483985" r:id="rId4"/>
    <p:sldLayoutId id="2147483986" r:id="rId5"/>
    <p:sldLayoutId id="2147483987" r:id="rId6"/>
    <p:sldLayoutId id="2147483988" r:id="rId7"/>
    <p:sldLayoutId id="2147483989" r:id="rId8"/>
    <p:sldLayoutId id="2147483990" r:id="rId9"/>
    <p:sldLayoutId id="2147483991" r:id="rId10"/>
    <p:sldLayoutId id="2147483992" r:id="rId11"/>
    <p:sldLayoutId id="214748399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6.png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2.wmv"/><Relationship Id="rId6" Type="http://schemas.microsoft.com/office/2007/relationships/media" Target="../media/media2.wmv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10.97.96.252\W\w\cuks\&#1054;&#1044;&#1057;\_&#1053;&#1040;&#1050;&#1054;&#1055;&#1048;&#1058;&#1045;&#1051;&#1068;&#1053;&#1067;&#1049;\!!!!!!2021\01%20&#1103;&#1085;&#1074;&#1072;&#1088;&#1100;\13.01\&#1040;&#1056;&#1052;-9%20&#1085;&#1072;13.01.2021\&#1082;&#1074;&#1072;&#1088;&#1082;&#1077;&#1085;&#1086;).wmv" TargetMode="Externa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wmv"/><Relationship Id="rId6" Type="http://schemas.microsoft.com/office/2007/relationships/media" Target="../media/media1.wmv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10.97.96.252\W\w\cuks\&#1054;&#1044;&#1057;\_&#1053;&#1040;&#1050;&#1054;&#1055;&#1048;&#1058;&#1045;&#1051;&#1068;&#1053;&#1067;&#1049;\!!!!!!2021\01%20&#1103;&#1085;&#1074;&#1072;&#1088;&#1100;\13.01\&#1040;&#1056;&#1052;-9%20&#1085;&#1072;13.01.2021\&#1085;&#1086;&#1074;&#1086;&#1086;&#1088;&#1089;&#1082;).wmv" TargetMode="Externa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заставка-1"/>
          <p:cNvPicPr preferRelativeResize="0"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2075" y="-84138"/>
            <a:ext cx="9239250" cy="694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244475" y="2636838"/>
            <a:ext cx="8709025" cy="20145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90407" tIns="45220" rIns="90407" bIns="4522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5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Информационно-аналитические материалы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5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(модель развития обстановки) </a:t>
            </a:r>
            <a:endParaRPr lang="ru-RU" altLang="ru-RU" sz="2500" b="1" dirty="0">
              <a:solidFill>
                <a:srgbClr val="FFFF99"/>
              </a:solidFill>
              <a:effectLst>
                <a:outerShdw blurRad="38100" dist="38100" dir="2700000" algn="tl">
                  <a:srgbClr val="C0C0C0"/>
                </a:outerShdw>
              </a:effectLst>
              <a:cs typeface="+mn-cs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5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к ежедневному оперативному прогнозу развития ЧС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5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на территории Оренбургской области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5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на </a:t>
            </a:r>
            <a:r>
              <a:rPr lang="ru-RU" altLang="ru-RU" sz="25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26 </a:t>
            </a:r>
            <a:r>
              <a:rPr lang="ru-RU" altLang="ru-RU" sz="25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февраля 2021 года </a:t>
            </a:r>
            <a:endParaRPr lang="ru-RU" altLang="ru-RU" sz="2500" b="1" dirty="0">
              <a:solidFill>
                <a:srgbClr val="FFFF99"/>
              </a:solidFill>
              <a:effectLst>
                <a:outerShdw blurRad="38100" dist="38100" dir="2700000" algn="tl">
                  <a:srgbClr val="C0C0C0"/>
                </a:outerShdw>
              </a:effectLst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595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3714" t="18794" r="23143" b="7217"/>
          <a:stretch>
            <a:fillRect/>
          </a:stretch>
        </p:blipFill>
        <p:spPr bwMode="auto">
          <a:xfrm>
            <a:off x="0" y="735394"/>
            <a:ext cx="9144000" cy="6122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" y="3"/>
            <a:ext cx="9153732" cy="735203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26212" tIns="13106" rIns="26212" bIns="13106" anchor="ctr"/>
          <a:lstStyle>
            <a:defPPr>
              <a:defRPr lang="ru-RU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ru-RU" dirty="0"/>
          </a:p>
          <a:p>
            <a:pPr defTabSz="685543">
              <a:defRPr/>
            </a:pPr>
            <a:r>
              <a:rPr lang="ru-RU" dirty="0" smtClean="0">
                <a:solidFill>
                  <a:prstClr val="white"/>
                </a:solidFill>
              </a:rPr>
              <a:t>ИНФОРМАЦИОННЫЕ МАТЕРИАЛЫ ПО РИСКУ НАРУШЕНИЯ ТРАНСПОРТНОГО СООБЩЕНИЯ, </a:t>
            </a:r>
          </a:p>
          <a:p>
            <a:pPr defTabSz="685543">
              <a:defRPr/>
            </a:pPr>
            <a:r>
              <a:rPr lang="ru-RU" dirty="0" smtClean="0">
                <a:solidFill>
                  <a:prstClr val="white"/>
                </a:solidFill>
              </a:rPr>
              <a:t>СВЯЗАННЫХ С НЕБЛАГОПРИЯТНЫМИ МЕТЕОЯВЛЕНИЯМИ</a:t>
            </a:r>
            <a:r>
              <a:rPr lang="ru-RU" dirty="0" smtClean="0"/>
              <a:t> </a:t>
            </a:r>
            <a:r>
              <a:rPr lang="ru-RU" dirty="0"/>
              <a:t>ПО</a:t>
            </a:r>
            <a:r>
              <a:rPr lang="ru-RU" altLang="ru-RU" dirty="0"/>
              <a:t>ФЕДЕРАЛЬНОЙ ТРАССЕ М-5 «УРАЛ</a:t>
            </a:r>
            <a:r>
              <a:rPr lang="ru-RU" altLang="ru-RU" dirty="0" smtClean="0"/>
              <a:t>»</a:t>
            </a:r>
          </a:p>
          <a:p>
            <a:pPr defTabSz="685543">
              <a:defRPr/>
            </a:pPr>
            <a:r>
              <a:rPr lang="ru-RU" altLang="ru-RU" dirty="0" smtClean="0"/>
              <a:t> </a:t>
            </a:r>
            <a:r>
              <a:rPr lang="ru-RU" altLang="ru-RU" dirty="0"/>
              <a:t>(Самара-Оренбург, подъезд к Оренбургу)</a:t>
            </a:r>
          </a:p>
          <a:p>
            <a:r>
              <a:rPr lang="ru-RU" altLang="ru-RU" dirty="0"/>
              <a:t> В ОРЕНБУРСКОЙ ОБЛАСТИ ПЕРЕВОЛОЦКОГО РАЙОНА НА </a:t>
            </a:r>
            <a:r>
              <a:rPr lang="en-US" altLang="ru-RU" dirty="0" smtClean="0"/>
              <a:t>2</a:t>
            </a:r>
            <a:r>
              <a:rPr lang="ru-RU" altLang="ru-RU" dirty="0" smtClean="0"/>
              <a:t>6.0</a:t>
            </a:r>
            <a:r>
              <a:rPr lang="en-US" altLang="ru-RU" dirty="0" smtClean="0"/>
              <a:t>2</a:t>
            </a:r>
            <a:r>
              <a:rPr lang="ru-RU" altLang="ru-RU" dirty="0" smtClean="0"/>
              <a:t>.2021</a:t>
            </a:r>
            <a:endParaRPr lang="ru-RU" altLang="ru-RU" dirty="0"/>
          </a:p>
          <a:p>
            <a:endParaRPr lang="ru-RU" altLang="ru-RU" dirty="0"/>
          </a:p>
        </p:txBody>
      </p:sp>
      <p:grpSp>
        <p:nvGrpSpPr>
          <p:cNvPr id="2" name="Группа 159"/>
          <p:cNvGrpSpPr/>
          <p:nvPr/>
        </p:nvGrpSpPr>
        <p:grpSpPr>
          <a:xfrm>
            <a:off x="7151773" y="5369922"/>
            <a:ext cx="2047880" cy="1478431"/>
            <a:chOff x="9126097" y="5329434"/>
            <a:chExt cx="2909064" cy="1478815"/>
          </a:xfrm>
        </p:grpSpPr>
        <p:sp>
          <p:nvSpPr>
            <p:cNvPr id="135" name="Rectangle 93"/>
            <p:cNvSpPr>
              <a:spLocks noChangeArrowheads="1"/>
            </p:cNvSpPr>
            <p:nvPr/>
          </p:nvSpPr>
          <p:spPr bwMode="auto">
            <a:xfrm>
              <a:off x="9126097" y="5329434"/>
              <a:ext cx="2799203" cy="147881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ru-RU" altLang="ru-RU" sz="7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" name="Text Box 97"/>
            <p:cNvSpPr txBox="1">
              <a:spLocks noChangeArrowheads="1"/>
            </p:cNvSpPr>
            <p:nvPr/>
          </p:nvSpPr>
          <p:spPr bwMode="auto">
            <a:xfrm>
              <a:off x="9714922" y="5517470"/>
              <a:ext cx="2147024" cy="2046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64" tIns="47983" rIns="95964" bIns="47983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700" i="1" dirty="0">
                  <a:solidFill>
                    <a:srgbClr val="000000"/>
                  </a:solidFill>
                  <a:cs typeface="Arial" panose="020B0604020202020204" pitchFamily="34" charset="0"/>
                </a:rPr>
                <a:t>Условные обозначения</a:t>
              </a:r>
            </a:p>
          </p:txBody>
        </p:sp>
        <p:sp>
          <p:nvSpPr>
            <p:cNvPr id="137" name="Text Box 97"/>
            <p:cNvSpPr txBox="1">
              <a:spLocks noChangeArrowheads="1"/>
            </p:cNvSpPr>
            <p:nvPr/>
          </p:nvSpPr>
          <p:spPr bwMode="auto">
            <a:xfrm>
              <a:off x="9572157" y="6150986"/>
              <a:ext cx="2147024" cy="2046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64" tIns="47983" rIns="95964" bIns="47983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ru-RU" altLang="ru-RU" sz="700" b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8" name="Text Box 97"/>
            <p:cNvSpPr txBox="1">
              <a:spLocks noChangeArrowheads="1"/>
            </p:cNvSpPr>
            <p:nvPr/>
          </p:nvSpPr>
          <p:spPr bwMode="auto">
            <a:xfrm>
              <a:off x="9504279" y="5692535"/>
              <a:ext cx="2308120" cy="4201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64" tIns="47983" rIns="95964" bIns="47983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700" b="0" dirty="0">
                  <a:solidFill>
                    <a:srgbClr val="000000"/>
                  </a:solidFill>
                  <a:cs typeface="Arial" panose="020B0604020202020204" pitchFamily="34" charset="0"/>
                </a:rPr>
                <a:t>- Участок автодороги с повышенным риском возникновения ДТП, нарушением движения</a:t>
              </a:r>
            </a:p>
          </p:txBody>
        </p:sp>
        <p:sp>
          <p:nvSpPr>
            <p:cNvPr id="139" name="Полилиния 138"/>
            <p:cNvSpPr/>
            <p:nvPr/>
          </p:nvSpPr>
          <p:spPr>
            <a:xfrm>
              <a:off x="9220012" y="5855348"/>
              <a:ext cx="367792" cy="127074"/>
            </a:xfrm>
            <a:custGeom>
              <a:avLst/>
              <a:gdLst>
                <a:gd name="connsiteX0" fmla="*/ 0 w 275772"/>
                <a:gd name="connsiteY0" fmla="*/ 0 h 120952"/>
                <a:gd name="connsiteX1" fmla="*/ 130629 w 275772"/>
                <a:gd name="connsiteY1" fmla="*/ 116114 h 120952"/>
                <a:gd name="connsiteX2" fmla="*/ 275772 w 275772"/>
                <a:gd name="connsiteY2" fmla="*/ 29028 h 120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5772" h="120952">
                  <a:moveTo>
                    <a:pt x="0" y="0"/>
                  </a:moveTo>
                  <a:cubicBezTo>
                    <a:pt x="42333" y="55638"/>
                    <a:pt x="84667" y="111276"/>
                    <a:pt x="130629" y="116114"/>
                  </a:cubicBezTo>
                  <a:cubicBezTo>
                    <a:pt x="176591" y="120952"/>
                    <a:pt x="226181" y="74990"/>
                    <a:pt x="275772" y="29028"/>
                  </a:cubicBezTo>
                </a:path>
              </a:pathLst>
            </a:cu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69" tIns="34284" rIns="68569" bIns="34284" rtlCol="0" anchor="ctr"/>
            <a:lstStyle/>
            <a:p>
              <a:endParaRPr lang="ru-RU" sz="1300" dirty="0">
                <a:solidFill>
                  <a:srgbClr val="000000"/>
                </a:solidFill>
              </a:endParaRPr>
            </a:p>
          </p:txBody>
        </p:sp>
        <p:sp>
          <p:nvSpPr>
            <p:cNvPr id="140" name="Полилиния 139"/>
            <p:cNvSpPr/>
            <p:nvPr/>
          </p:nvSpPr>
          <p:spPr>
            <a:xfrm>
              <a:off x="9231145" y="6214173"/>
              <a:ext cx="329077" cy="109284"/>
            </a:xfrm>
            <a:custGeom>
              <a:avLst/>
              <a:gdLst>
                <a:gd name="connsiteX0" fmla="*/ 0 w 246743"/>
                <a:gd name="connsiteY0" fmla="*/ 14515 h 104019"/>
                <a:gd name="connsiteX1" fmla="*/ 87086 w 246743"/>
                <a:gd name="connsiteY1" fmla="*/ 101600 h 104019"/>
                <a:gd name="connsiteX2" fmla="*/ 246743 w 246743"/>
                <a:gd name="connsiteY2" fmla="*/ 0 h 10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6743" h="104019">
                  <a:moveTo>
                    <a:pt x="0" y="14515"/>
                  </a:moveTo>
                  <a:cubicBezTo>
                    <a:pt x="22981" y="59267"/>
                    <a:pt x="45962" y="104019"/>
                    <a:pt x="87086" y="101600"/>
                  </a:cubicBezTo>
                  <a:cubicBezTo>
                    <a:pt x="128210" y="99181"/>
                    <a:pt x="187476" y="49590"/>
                    <a:pt x="246743" y="0"/>
                  </a:cubicBezTo>
                </a:path>
              </a:pathLst>
            </a:custGeom>
            <a:ln w="317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69" tIns="34284" rIns="68569" bIns="34284" rtlCol="0" anchor="ctr"/>
            <a:lstStyle/>
            <a:p>
              <a:endParaRPr lang="ru-RU" sz="1300" dirty="0">
                <a:solidFill>
                  <a:srgbClr val="000000"/>
                </a:solidFill>
              </a:endParaRPr>
            </a:p>
          </p:txBody>
        </p:sp>
        <p:sp>
          <p:nvSpPr>
            <p:cNvPr id="141" name="Text Box 97"/>
            <p:cNvSpPr txBox="1">
              <a:spLocks noChangeArrowheads="1"/>
            </p:cNvSpPr>
            <p:nvPr/>
          </p:nvSpPr>
          <p:spPr bwMode="auto">
            <a:xfrm>
              <a:off x="9464939" y="6128199"/>
              <a:ext cx="2570222" cy="2046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74" tIns="47988" rIns="95974" bIns="47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700" b="0" dirty="0">
                  <a:solidFill>
                    <a:srgbClr val="000000"/>
                  </a:solidFill>
                  <a:cs typeface="Arial" panose="020B0604020202020204" pitchFamily="34" charset="0"/>
                </a:rPr>
                <a:t>- Объездная дорога</a:t>
              </a:r>
            </a:p>
          </p:txBody>
        </p:sp>
        <p:sp>
          <p:nvSpPr>
            <p:cNvPr id="142" name="Овал 141"/>
            <p:cNvSpPr>
              <a:spLocks noChangeArrowheads="1"/>
            </p:cNvSpPr>
            <p:nvPr/>
          </p:nvSpPr>
          <p:spPr bwMode="auto">
            <a:xfrm rot="5238055">
              <a:off x="9332393" y="6437258"/>
              <a:ext cx="143031" cy="164339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385D8A"/>
              </a:solidFill>
              <a:round/>
              <a:headEnd/>
              <a:tailEnd/>
            </a:ln>
          </p:spPr>
          <p:txBody>
            <a:bodyPr rot="10800000" vert="eaVert" lIns="68387" tIns="34192" rIns="68387" bIns="34192" anchor="ctr"/>
            <a:lstStyle/>
            <a:p>
              <a:pPr>
                <a:defRPr/>
              </a:pPr>
              <a:endParaRPr lang="ru-RU" sz="1300" dirty="0">
                <a:solidFill>
                  <a:srgbClr val="FFFFFF"/>
                </a:solidFill>
              </a:endParaRPr>
            </a:p>
          </p:txBody>
        </p:sp>
        <p:sp>
          <p:nvSpPr>
            <p:cNvPr id="143" name="Text Box 97"/>
            <p:cNvSpPr txBox="1">
              <a:spLocks noChangeArrowheads="1"/>
            </p:cNvSpPr>
            <p:nvPr/>
          </p:nvSpPr>
          <p:spPr bwMode="auto">
            <a:xfrm>
              <a:off x="9443623" y="6369595"/>
              <a:ext cx="2570222" cy="2046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74" tIns="47988" rIns="95974" bIns="47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700" b="0" dirty="0">
                  <a:solidFill>
                    <a:srgbClr val="000000"/>
                  </a:solidFill>
                  <a:cs typeface="Arial" panose="020B0604020202020204" pitchFamily="34" charset="0"/>
                </a:rPr>
                <a:t>- Населенный пункт</a:t>
              </a:r>
            </a:p>
          </p:txBody>
        </p:sp>
      </p:grpSp>
      <p:sp>
        <p:nvSpPr>
          <p:cNvPr id="144" name="TextBox 143"/>
          <p:cNvSpPr txBox="1"/>
          <p:nvPr/>
        </p:nvSpPr>
        <p:spPr>
          <a:xfrm>
            <a:off x="2607104" y="1434420"/>
            <a:ext cx="818008" cy="21745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2942" tIns="31474" rIns="62942" bIns="31474">
            <a:spAutoFit/>
          </a:bodyPr>
          <a:lstStyle>
            <a:defPPr>
              <a:defRPr lang="ru-RU"/>
            </a:defPPr>
            <a:lvl1pPr algn="just" defTabSz="612775" eaLnBrk="0" hangingPunct="0">
              <a:buFontTx/>
              <a:buNone/>
              <a:defRPr sz="1400" b="1"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defTabSz="612775" eaLnBrk="0" hangingPunct="0">
              <a:spcBef>
                <a:spcPct val="20000"/>
              </a:spcBef>
              <a:buChar char="–"/>
              <a:defRPr sz="3200"/>
            </a:lvl2pPr>
            <a:lvl3pPr marL="1143000" indent="-228600" defTabSz="612775" eaLnBrk="0" hangingPunct="0">
              <a:spcBef>
                <a:spcPct val="20000"/>
              </a:spcBef>
              <a:buChar char="•"/>
              <a:defRPr sz="2800"/>
            </a:lvl3pPr>
            <a:lvl4pPr marL="1600200" indent="-228600" defTabSz="612775" eaLnBrk="0" hangingPunct="0">
              <a:spcBef>
                <a:spcPct val="20000"/>
              </a:spcBef>
              <a:buChar char="–"/>
              <a:defRPr sz="2300"/>
            </a:lvl4pPr>
            <a:lvl5pPr marL="2057400" indent="-228600" defTabSz="612775" eaLnBrk="0" hangingPunct="0">
              <a:spcBef>
                <a:spcPct val="20000"/>
              </a:spcBef>
              <a:buChar char="»"/>
              <a:defRPr sz="2300"/>
            </a:lvl5pPr>
            <a:lvl6pPr marL="2514600" indent="-228600" defTabSz="612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/>
            </a:lvl6pPr>
            <a:lvl7pPr marL="2971800" indent="-228600" defTabSz="612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/>
            </a:lvl7pPr>
            <a:lvl8pPr marL="3429000" indent="-228600" defTabSz="612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/>
            </a:lvl8pPr>
            <a:lvl9pPr marL="3886200" indent="-228600" defTabSz="612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/>
            </a:lvl9pPr>
          </a:lstStyle>
          <a:p>
            <a:pPr>
              <a:defRPr/>
            </a:pPr>
            <a:r>
              <a:rPr lang="ru-RU" sz="1000" dirty="0" smtClean="0"/>
              <a:t>М-5 «Урал»</a:t>
            </a:r>
            <a:endParaRPr lang="ru-RU" sz="1000" dirty="0"/>
          </a:p>
        </p:txBody>
      </p:sp>
      <p:sp>
        <p:nvSpPr>
          <p:cNvPr id="30" name="Выноска 2 3"/>
          <p:cNvSpPr>
            <a:spLocks/>
          </p:cNvSpPr>
          <p:nvPr/>
        </p:nvSpPr>
        <p:spPr bwMode="auto">
          <a:xfrm>
            <a:off x="4035972" y="6322485"/>
            <a:ext cx="1955800" cy="535517"/>
          </a:xfrm>
          <a:prstGeom prst="borderCallout2">
            <a:avLst>
              <a:gd name="adj1" fmla="val 104528"/>
              <a:gd name="adj2" fmla="val 50495"/>
              <a:gd name="adj3" fmla="val 136900"/>
              <a:gd name="adj4" fmla="val 58357"/>
              <a:gd name="adj5" fmla="val 157999"/>
              <a:gd name="adj6" fmla="val 57174"/>
            </a:avLst>
          </a:prstGeom>
          <a:solidFill>
            <a:srgbClr val="92D050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lIns="91433" tIns="45716" rIns="91433" bIns="45716" anchor="ctr"/>
          <a:lstStyle/>
          <a:p>
            <a:pPr algn="ctr" defTabSz="1058775">
              <a:defRPr/>
            </a:pPr>
            <a:r>
              <a:rPr lang="ru-RU" altLang="ru-RU" sz="800" b="1" u="sng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Отрезаемые н.п.: </a:t>
            </a:r>
            <a:r>
              <a:rPr lang="ru-RU" altLang="ru-RU" sz="800" b="1" u="sng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нет</a:t>
            </a:r>
          </a:p>
          <a:p>
            <a:pPr algn="ctr" defTabSz="1058775">
              <a:defRPr/>
            </a:pPr>
            <a:r>
              <a:rPr lang="ru-RU" altLang="ru-RU" sz="800" b="1" u="sng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Объездной </a:t>
            </a:r>
            <a:r>
              <a:rPr lang="ru-RU" altLang="ru-RU" sz="800" b="1" u="sng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путь: 43 км</a:t>
            </a:r>
            <a:endParaRPr lang="ru-RU" altLang="ru-RU" sz="800" b="1" u="sng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978894" y="959497"/>
            <a:ext cx="2148309" cy="1198628"/>
          </a:xfrm>
          <a:prstGeom prst="rect">
            <a:avLst/>
          </a:prstGeom>
          <a:solidFill>
            <a:srgbClr val="92D05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91433" tIns="45716" rIns="91433" bIns="45716" anchor="ctr"/>
          <a:lstStyle/>
          <a:p>
            <a:pPr algn="just">
              <a:defRPr/>
            </a:pPr>
            <a:r>
              <a:rPr lang="ru-RU" sz="800" b="1" kern="0" dirty="0">
                <a:solidFill>
                  <a:sysClr val="windowText" lastClr="000000"/>
                </a:solidFill>
                <a:latin typeface="Calibri"/>
              </a:rPr>
              <a:t>При простое в среднем тратится 5 литров в час, всего 1120 автомобилей в заторе, следовательно необходимо подвозить 5600 л\час, для чего для подвоза топлива потребуется 3 бензовоза высокой проходимости с емкостями от 2 м3 для подвоза АИ – 92,95, ДТ.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0" y="5492751"/>
            <a:ext cx="1978572" cy="1365251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91433" tIns="45716" rIns="91433" bIns="45716" anchor="ctr"/>
          <a:lstStyle/>
          <a:p>
            <a:pPr algn="just">
              <a:defRPr/>
            </a:pPr>
            <a:r>
              <a:rPr lang="ru-RU" sz="800" b="1" kern="0" dirty="0">
                <a:solidFill>
                  <a:sysClr val="windowText" lastClr="000000"/>
                </a:solidFill>
                <a:latin typeface="Calibri"/>
              </a:rPr>
              <a:t>По наихудшему сценарию из-за ухудшения погодных условий прогнозируется увеличение автомобильного затора в течение 1 часа на 1,1 км в сторону </a:t>
            </a:r>
            <a:r>
              <a:rPr lang="ru-RU" sz="800" b="1" kern="0" dirty="0" err="1" smtClean="0">
                <a:solidFill>
                  <a:sysClr val="windowText" lastClr="000000"/>
                </a:solidFill>
                <a:latin typeface="Calibri"/>
              </a:rPr>
              <a:t>Новосергиевского</a:t>
            </a:r>
            <a:r>
              <a:rPr lang="ru-RU" sz="800" b="1" kern="0" dirty="0" smtClean="0">
                <a:solidFill>
                  <a:sysClr val="windowText" lastClr="000000"/>
                </a:solidFill>
                <a:latin typeface="Calibri"/>
              </a:rPr>
              <a:t> района  и </a:t>
            </a:r>
            <a:r>
              <a:rPr lang="ru-RU" sz="800" b="1" kern="0" dirty="0">
                <a:solidFill>
                  <a:sysClr val="windowText" lastClr="000000"/>
                </a:solidFill>
                <a:latin typeface="Calibri"/>
              </a:rPr>
              <a:t>на </a:t>
            </a:r>
            <a:r>
              <a:rPr lang="ru-RU" sz="800" b="1" kern="0" dirty="0" smtClean="0">
                <a:solidFill>
                  <a:sysClr val="windowText" lastClr="000000"/>
                </a:solidFill>
                <a:latin typeface="Calibri"/>
              </a:rPr>
              <a:t>1 </a:t>
            </a:r>
            <a:r>
              <a:rPr lang="ru-RU" sz="800" b="1" kern="0" dirty="0">
                <a:solidFill>
                  <a:sysClr val="windowText" lastClr="000000"/>
                </a:solidFill>
                <a:latin typeface="Calibri"/>
              </a:rPr>
              <a:t>км в сторону </a:t>
            </a:r>
            <a:r>
              <a:rPr lang="ru-RU" sz="800" b="1" kern="0" dirty="0" smtClean="0">
                <a:solidFill>
                  <a:sysClr val="windowText" lastClr="000000"/>
                </a:solidFill>
                <a:latin typeface="Calibri"/>
              </a:rPr>
              <a:t>Оренбургского района.</a:t>
            </a:r>
            <a:endParaRPr lang="ru-RU" sz="800" b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45" name="AutoShape 24"/>
          <p:cNvSpPr>
            <a:spLocks noChangeArrowheads="1"/>
          </p:cNvSpPr>
          <p:nvPr/>
        </p:nvSpPr>
        <p:spPr bwMode="auto">
          <a:xfrm>
            <a:off x="4702970" y="2505075"/>
            <a:ext cx="1582341" cy="661988"/>
          </a:xfrm>
          <a:prstGeom prst="wedgeRectCallout">
            <a:avLst>
              <a:gd name="adj1" fmla="val 45980"/>
              <a:gd name="adj2" fmla="val 162640"/>
            </a:avLst>
          </a:prstGeom>
          <a:solidFill>
            <a:srgbClr val="FFFF00"/>
          </a:solidFill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lIns="87477" tIns="43742" rIns="87477" bIns="43742"/>
          <a:lstStyle>
            <a:lvl1pPr defTabSz="912813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900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Аварийно-опасный участок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900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378-391  км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900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(крутой спуск-подъем)</a:t>
            </a:r>
            <a:endParaRPr lang="en-US" altLang="ru-RU" sz="900" u="sng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3" y="2945404"/>
            <a:ext cx="725639" cy="246217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solidFill>
              <a:schemeClr val="tx1">
                <a:alpha val="61000"/>
              </a:schemeClr>
            </a:solidFill>
          </a:ln>
          <a:effectLst>
            <a:softEdge rad="38100"/>
          </a:effectLst>
        </p:spPr>
        <p:txBody>
          <a:bodyPr wrap="square" lIns="91433" tIns="45716" rIns="91433" bIns="45716" rtlCol="0">
            <a:spAutoFit/>
          </a:bodyPr>
          <a:lstStyle/>
          <a:p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286 км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Полилиния 32"/>
          <p:cNvSpPr/>
          <p:nvPr/>
        </p:nvSpPr>
        <p:spPr>
          <a:xfrm>
            <a:off x="3629025" y="3640670"/>
            <a:ext cx="3162300" cy="715433"/>
          </a:xfrm>
          <a:custGeom>
            <a:avLst/>
            <a:gdLst>
              <a:gd name="connsiteX0" fmla="*/ 0 w 3162300"/>
              <a:gd name="connsiteY0" fmla="*/ 241300 h 536575"/>
              <a:gd name="connsiteX1" fmla="*/ 266700 w 3162300"/>
              <a:gd name="connsiteY1" fmla="*/ 250825 h 536575"/>
              <a:gd name="connsiteX2" fmla="*/ 371475 w 3162300"/>
              <a:gd name="connsiteY2" fmla="*/ 317500 h 536575"/>
              <a:gd name="connsiteX3" fmla="*/ 542925 w 3162300"/>
              <a:gd name="connsiteY3" fmla="*/ 346075 h 536575"/>
              <a:gd name="connsiteX4" fmla="*/ 666750 w 3162300"/>
              <a:gd name="connsiteY4" fmla="*/ 327025 h 536575"/>
              <a:gd name="connsiteX5" fmla="*/ 809625 w 3162300"/>
              <a:gd name="connsiteY5" fmla="*/ 260350 h 536575"/>
              <a:gd name="connsiteX6" fmla="*/ 847725 w 3162300"/>
              <a:gd name="connsiteY6" fmla="*/ 231775 h 536575"/>
              <a:gd name="connsiteX7" fmla="*/ 904875 w 3162300"/>
              <a:gd name="connsiteY7" fmla="*/ 212725 h 536575"/>
              <a:gd name="connsiteX8" fmla="*/ 1123950 w 3162300"/>
              <a:gd name="connsiteY8" fmla="*/ 231775 h 536575"/>
              <a:gd name="connsiteX9" fmla="*/ 1371600 w 3162300"/>
              <a:gd name="connsiteY9" fmla="*/ 241300 h 536575"/>
              <a:gd name="connsiteX10" fmla="*/ 1524000 w 3162300"/>
              <a:gd name="connsiteY10" fmla="*/ 279400 h 536575"/>
              <a:gd name="connsiteX11" fmla="*/ 1647825 w 3162300"/>
              <a:gd name="connsiteY11" fmla="*/ 327025 h 536575"/>
              <a:gd name="connsiteX12" fmla="*/ 1866900 w 3162300"/>
              <a:gd name="connsiteY12" fmla="*/ 469900 h 536575"/>
              <a:gd name="connsiteX13" fmla="*/ 1962150 w 3162300"/>
              <a:gd name="connsiteY13" fmla="*/ 527050 h 536575"/>
              <a:gd name="connsiteX14" fmla="*/ 2047875 w 3162300"/>
              <a:gd name="connsiteY14" fmla="*/ 527050 h 536575"/>
              <a:gd name="connsiteX15" fmla="*/ 2257425 w 3162300"/>
              <a:gd name="connsiteY15" fmla="*/ 498475 h 536575"/>
              <a:gd name="connsiteX16" fmla="*/ 2362200 w 3162300"/>
              <a:gd name="connsiteY16" fmla="*/ 460375 h 536575"/>
              <a:gd name="connsiteX17" fmla="*/ 2466975 w 3162300"/>
              <a:gd name="connsiteY17" fmla="*/ 393700 h 536575"/>
              <a:gd name="connsiteX18" fmla="*/ 2562225 w 3162300"/>
              <a:gd name="connsiteY18" fmla="*/ 298450 h 536575"/>
              <a:gd name="connsiteX19" fmla="*/ 2638425 w 3162300"/>
              <a:gd name="connsiteY19" fmla="*/ 203200 h 536575"/>
              <a:gd name="connsiteX20" fmla="*/ 2752725 w 3162300"/>
              <a:gd name="connsiteY20" fmla="*/ 127000 h 536575"/>
              <a:gd name="connsiteX21" fmla="*/ 2867025 w 3162300"/>
              <a:gd name="connsiteY21" fmla="*/ 12700 h 536575"/>
              <a:gd name="connsiteX22" fmla="*/ 2962275 w 3162300"/>
              <a:gd name="connsiteY22" fmla="*/ 50800 h 536575"/>
              <a:gd name="connsiteX23" fmla="*/ 3162300 w 3162300"/>
              <a:gd name="connsiteY23" fmla="*/ 107950 h 53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162300" h="536575">
                <a:moveTo>
                  <a:pt x="0" y="241300"/>
                </a:moveTo>
                <a:cubicBezTo>
                  <a:pt x="102394" y="239712"/>
                  <a:pt x="204788" y="238125"/>
                  <a:pt x="266700" y="250825"/>
                </a:cubicBezTo>
                <a:cubicBezTo>
                  <a:pt x="328613" y="263525"/>
                  <a:pt x="325438" y="301625"/>
                  <a:pt x="371475" y="317500"/>
                </a:cubicBezTo>
                <a:cubicBezTo>
                  <a:pt x="417513" y="333375"/>
                  <a:pt x="493713" y="344488"/>
                  <a:pt x="542925" y="346075"/>
                </a:cubicBezTo>
                <a:cubicBezTo>
                  <a:pt x="592137" y="347662"/>
                  <a:pt x="622300" y="341312"/>
                  <a:pt x="666750" y="327025"/>
                </a:cubicBezTo>
                <a:cubicBezTo>
                  <a:pt x="711200" y="312738"/>
                  <a:pt x="779463" y="276225"/>
                  <a:pt x="809625" y="260350"/>
                </a:cubicBezTo>
                <a:cubicBezTo>
                  <a:pt x="839787" y="244475"/>
                  <a:pt x="831850" y="239712"/>
                  <a:pt x="847725" y="231775"/>
                </a:cubicBezTo>
                <a:cubicBezTo>
                  <a:pt x="863600" y="223838"/>
                  <a:pt x="858838" y="212725"/>
                  <a:pt x="904875" y="212725"/>
                </a:cubicBezTo>
                <a:cubicBezTo>
                  <a:pt x="950912" y="212725"/>
                  <a:pt x="1046163" y="227013"/>
                  <a:pt x="1123950" y="231775"/>
                </a:cubicBezTo>
                <a:cubicBezTo>
                  <a:pt x="1201737" y="236537"/>
                  <a:pt x="1304925" y="233363"/>
                  <a:pt x="1371600" y="241300"/>
                </a:cubicBezTo>
                <a:cubicBezTo>
                  <a:pt x="1438275" y="249237"/>
                  <a:pt x="1477963" y="265113"/>
                  <a:pt x="1524000" y="279400"/>
                </a:cubicBezTo>
                <a:cubicBezTo>
                  <a:pt x="1570037" y="293687"/>
                  <a:pt x="1590675" y="295275"/>
                  <a:pt x="1647825" y="327025"/>
                </a:cubicBezTo>
                <a:cubicBezTo>
                  <a:pt x="1704975" y="358775"/>
                  <a:pt x="1814512" y="436562"/>
                  <a:pt x="1866900" y="469900"/>
                </a:cubicBezTo>
                <a:cubicBezTo>
                  <a:pt x="1919288" y="503238"/>
                  <a:pt x="1931988" y="517525"/>
                  <a:pt x="1962150" y="527050"/>
                </a:cubicBezTo>
                <a:cubicBezTo>
                  <a:pt x="1992312" y="536575"/>
                  <a:pt x="1998663" y="531813"/>
                  <a:pt x="2047875" y="527050"/>
                </a:cubicBezTo>
                <a:cubicBezTo>
                  <a:pt x="2097088" y="522288"/>
                  <a:pt x="2205038" y="509587"/>
                  <a:pt x="2257425" y="498475"/>
                </a:cubicBezTo>
                <a:cubicBezTo>
                  <a:pt x="2309812" y="487363"/>
                  <a:pt x="2327275" y="477838"/>
                  <a:pt x="2362200" y="460375"/>
                </a:cubicBezTo>
                <a:cubicBezTo>
                  <a:pt x="2397125" y="442913"/>
                  <a:pt x="2433638" y="420688"/>
                  <a:pt x="2466975" y="393700"/>
                </a:cubicBezTo>
                <a:cubicBezTo>
                  <a:pt x="2500313" y="366713"/>
                  <a:pt x="2533650" y="330200"/>
                  <a:pt x="2562225" y="298450"/>
                </a:cubicBezTo>
                <a:cubicBezTo>
                  <a:pt x="2590800" y="266700"/>
                  <a:pt x="2606675" y="231775"/>
                  <a:pt x="2638425" y="203200"/>
                </a:cubicBezTo>
                <a:cubicBezTo>
                  <a:pt x="2670175" y="174625"/>
                  <a:pt x="2714625" y="158750"/>
                  <a:pt x="2752725" y="127000"/>
                </a:cubicBezTo>
                <a:cubicBezTo>
                  <a:pt x="2790825" y="95250"/>
                  <a:pt x="2832100" y="25400"/>
                  <a:pt x="2867025" y="12700"/>
                </a:cubicBezTo>
                <a:cubicBezTo>
                  <a:pt x="2901950" y="0"/>
                  <a:pt x="2913063" y="34925"/>
                  <a:pt x="2962275" y="50800"/>
                </a:cubicBezTo>
                <a:cubicBezTo>
                  <a:pt x="3011487" y="66675"/>
                  <a:pt x="3086893" y="87312"/>
                  <a:pt x="3162300" y="10795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7" rIns="68568" bIns="34287" anchor="ctr"/>
          <a:lstStyle/>
          <a:p>
            <a:pPr algn="ctr" defTabSz="685675">
              <a:defRPr/>
            </a:pPr>
            <a:endParaRPr lang="ru-RU" sz="1500" dirty="0">
              <a:solidFill>
                <a:prstClr val="white"/>
              </a:solidFill>
            </a:endParaRPr>
          </a:p>
        </p:txBody>
      </p:sp>
      <p:sp>
        <p:nvSpPr>
          <p:cNvPr id="36" name="Полилиния 35"/>
          <p:cNvSpPr/>
          <p:nvPr/>
        </p:nvSpPr>
        <p:spPr>
          <a:xfrm>
            <a:off x="1276353" y="804333"/>
            <a:ext cx="5967413" cy="3081867"/>
          </a:xfrm>
          <a:custGeom>
            <a:avLst/>
            <a:gdLst>
              <a:gd name="connsiteX0" fmla="*/ 0 w 5967413"/>
              <a:gd name="connsiteY0" fmla="*/ 2311400 h 2311400"/>
              <a:gd name="connsiteX1" fmla="*/ 76200 w 5967413"/>
              <a:gd name="connsiteY1" fmla="*/ 2139950 h 2311400"/>
              <a:gd name="connsiteX2" fmla="*/ 304800 w 5967413"/>
              <a:gd name="connsiteY2" fmla="*/ 2082800 h 2311400"/>
              <a:gd name="connsiteX3" fmla="*/ 371475 w 5967413"/>
              <a:gd name="connsiteY3" fmla="*/ 1997075 h 2311400"/>
              <a:gd name="connsiteX4" fmla="*/ 428625 w 5967413"/>
              <a:gd name="connsiteY4" fmla="*/ 1597025 h 2311400"/>
              <a:gd name="connsiteX5" fmla="*/ 342900 w 5967413"/>
              <a:gd name="connsiteY5" fmla="*/ 1387475 h 2311400"/>
              <a:gd name="connsiteX6" fmla="*/ 485775 w 5967413"/>
              <a:gd name="connsiteY6" fmla="*/ 244475 h 2311400"/>
              <a:gd name="connsiteX7" fmla="*/ 1209675 w 5967413"/>
              <a:gd name="connsiteY7" fmla="*/ 34925 h 2311400"/>
              <a:gd name="connsiteX8" fmla="*/ 3629025 w 5967413"/>
              <a:gd name="connsiteY8" fmla="*/ 63500 h 2311400"/>
              <a:gd name="connsiteX9" fmla="*/ 5638800 w 5967413"/>
              <a:gd name="connsiteY9" fmla="*/ 15875 h 2311400"/>
              <a:gd name="connsiteX10" fmla="*/ 5600700 w 5967413"/>
              <a:gd name="connsiteY10" fmla="*/ 158750 h 2311400"/>
              <a:gd name="connsiteX11" fmla="*/ 5438775 w 5967413"/>
              <a:gd name="connsiteY11" fmla="*/ 625475 h 2311400"/>
              <a:gd name="connsiteX12" fmla="*/ 5438775 w 5967413"/>
              <a:gd name="connsiteY12" fmla="*/ 854075 h 2311400"/>
              <a:gd name="connsiteX13" fmla="*/ 5800725 w 5967413"/>
              <a:gd name="connsiteY13" fmla="*/ 968375 h 2311400"/>
              <a:gd name="connsiteX14" fmla="*/ 5838825 w 5967413"/>
              <a:gd name="connsiteY14" fmla="*/ 968375 h 231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967413" h="2311400">
                <a:moveTo>
                  <a:pt x="0" y="2311400"/>
                </a:moveTo>
                <a:cubicBezTo>
                  <a:pt x="12700" y="2244725"/>
                  <a:pt x="25400" y="2178050"/>
                  <a:pt x="76200" y="2139950"/>
                </a:cubicBezTo>
                <a:cubicBezTo>
                  <a:pt x="127000" y="2101850"/>
                  <a:pt x="255588" y="2106613"/>
                  <a:pt x="304800" y="2082800"/>
                </a:cubicBezTo>
                <a:cubicBezTo>
                  <a:pt x="354013" y="2058988"/>
                  <a:pt x="350838" y="2078037"/>
                  <a:pt x="371475" y="1997075"/>
                </a:cubicBezTo>
                <a:cubicBezTo>
                  <a:pt x="392112" y="1916113"/>
                  <a:pt x="433388" y="1698625"/>
                  <a:pt x="428625" y="1597025"/>
                </a:cubicBezTo>
                <a:cubicBezTo>
                  <a:pt x="423863" y="1495425"/>
                  <a:pt x="333375" y="1612900"/>
                  <a:pt x="342900" y="1387475"/>
                </a:cubicBezTo>
                <a:cubicBezTo>
                  <a:pt x="352425" y="1162050"/>
                  <a:pt x="341313" y="469900"/>
                  <a:pt x="485775" y="244475"/>
                </a:cubicBezTo>
                <a:cubicBezTo>
                  <a:pt x="630237" y="19050"/>
                  <a:pt x="685800" y="65088"/>
                  <a:pt x="1209675" y="34925"/>
                </a:cubicBezTo>
                <a:cubicBezTo>
                  <a:pt x="1733550" y="4763"/>
                  <a:pt x="2890838" y="66675"/>
                  <a:pt x="3629025" y="63500"/>
                </a:cubicBezTo>
                <a:cubicBezTo>
                  <a:pt x="4367212" y="60325"/>
                  <a:pt x="5310188" y="0"/>
                  <a:pt x="5638800" y="15875"/>
                </a:cubicBezTo>
                <a:cubicBezTo>
                  <a:pt x="5967413" y="31750"/>
                  <a:pt x="5634038" y="57150"/>
                  <a:pt x="5600700" y="158750"/>
                </a:cubicBezTo>
                <a:cubicBezTo>
                  <a:pt x="5567363" y="260350"/>
                  <a:pt x="5465763" y="509588"/>
                  <a:pt x="5438775" y="625475"/>
                </a:cubicBezTo>
                <a:cubicBezTo>
                  <a:pt x="5411788" y="741363"/>
                  <a:pt x="5378450" y="796925"/>
                  <a:pt x="5438775" y="854075"/>
                </a:cubicBezTo>
                <a:cubicBezTo>
                  <a:pt x="5499100" y="911225"/>
                  <a:pt x="5734050" y="949325"/>
                  <a:pt x="5800725" y="968375"/>
                </a:cubicBezTo>
                <a:cubicBezTo>
                  <a:pt x="5867400" y="987425"/>
                  <a:pt x="5853112" y="977900"/>
                  <a:pt x="5838825" y="968375"/>
                </a:cubicBezTo>
              </a:path>
            </a:pathLst>
          </a:custGeom>
          <a:ln w="254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889" t="33186" r="31534" b="23640"/>
          <a:stretch>
            <a:fillRect/>
          </a:stretch>
        </p:blipFill>
        <p:spPr bwMode="auto">
          <a:xfrm>
            <a:off x="3" y="2781300"/>
            <a:ext cx="2028825" cy="2314424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9" name="Прямоугольник 128"/>
          <p:cNvSpPr/>
          <p:nvPr/>
        </p:nvSpPr>
        <p:spPr>
          <a:xfrm>
            <a:off x="-8278" y="739929"/>
            <a:ext cx="2256178" cy="27607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02" tIns="25700" rIns="51402" bIns="25700" rtlCol="0" anchor="ctr"/>
          <a:lstStyle>
            <a:defPPr>
              <a:defRPr lang="ru-RU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метеоявлений</a:t>
            </a:r>
          </a:p>
        </p:txBody>
      </p:sp>
      <p:sp>
        <p:nvSpPr>
          <p:cNvPr id="37" name="Полилиния 36"/>
          <p:cNvSpPr/>
          <p:nvPr/>
        </p:nvSpPr>
        <p:spPr>
          <a:xfrm>
            <a:off x="7172325" y="2095500"/>
            <a:ext cx="1962150" cy="1727200"/>
          </a:xfrm>
          <a:custGeom>
            <a:avLst/>
            <a:gdLst>
              <a:gd name="connsiteX0" fmla="*/ 0 w 1962150"/>
              <a:gd name="connsiteY0" fmla="*/ 0 h 1295400"/>
              <a:gd name="connsiteX1" fmla="*/ 676275 w 1962150"/>
              <a:gd name="connsiteY1" fmla="*/ 161925 h 1295400"/>
              <a:gd name="connsiteX2" fmla="*/ 904875 w 1962150"/>
              <a:gd name="connsiteY2" fmla="*/ 428625 h 1295400"/>
              <a:gd name="connsiteX3" fmla="*/ 1314450 w 1962150"/>
              <a:gd name="connsiteY3" fmla="*/ 647700 h 1295400"/>
              <a:gd name="connsiteX4" fmla="*/ 1733550 w 1962150"/>
              <a:gd name="connsiteY4" fmla="*/ 857250 h 1295400"/>
              <a:gd name="connsiteX5" fmla="*/ 1962150 w 1962150"/>
              <a:gd name="connsiteY5" fmla="*/ 914400 h 1295400"/>
              <a:gd name="connsiteX6" fmla="*/ 1733550 w 1962150"/>
              <a:gd name="connsiteY6" fmla="*/ 1295400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62150" h="1295400">
                <a:moveTo>
                  <a:pt x="0" y="0"/>
                </a:moveTo>
                <a:cubicBezTo>
                  <a:pt x="262731" y="45243"/>
                  <a:pt x="525462" y="90487"/>
                  <a:pt x="676275" y="161925"/>
                </a:cubicBezTo>
                <a:cubicBezTo>
                  <a:pt x="827088" y="233363"/>
                  <a:pt x="798512" y="347662"/>
                  <a:pt x="904875" y="428625"/>
                </a:cubicBezTo>
                <a:cubicBezTo>
                  <a:pt x="1011238" y="509588"/>
                  <a:pt x="1176338" y="576263"/>
                  <a:pt x="1314450" y="647700"/>
                </a:cubicBezTo>
                <a:cubicBezTo>
                  <a:pt x="1452562" y="719137"/>
                  <a:pt x="1625600" y="812800"/>
                  <a:pt x="1733550" y="857250"/>
                </a:cubicBezTo>
                <a:cubicBezTo>
                  <a:pt x="1841500" y="901700"/>
                  <a:pt x="1962150" y="841375"/>
                  <a:pt x="1962150" y="914400"/>
                </a:cubicBezTo>
                <a:cubicBezTo>
                  <a:pt x="1962150" y="987425"/>
                  <a:pt x="1847850" y="1141412"/>
                  <a:pt x="1733550" y="1295400"/>
                </a:cubicBezTo>
              </a:path>
            </a:pathLst>
          </a:custGeom>
          <a:ln w="254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ru-RU"/>
          </a:p>
        </p:txBody>
      </p:sp>
      <p:pic>
        <p:nvPicPr>
          <p:cNvPr id="39" name="Рисунок 1"/>
          <p:cNvPicPr>
            <a:picLocks noChangeAspect="1" noChangeArrowheads="1"/>
          </p:cNvPicPr>
          <p:nvPr/>
        </p:nvPicPr>
        <p:blipFill>
          <a:blip r:embed="rId5" cstate="print"/>
          <a:srcRect l="8661" t="15660" r="50319" b="25667"/>
          <a:stretch>
            <a:fillRect/>
          </a:stretch>
        </p:blipFill>
        <p:spPr bwMode="auto">
          <a:xfrm>
            <a:off x="7162800" y="2898310"/>
            <a:ext cx="1981200" cy="2445324"/>
          </a:xfrm>
          <a:prstGeom prst="rect">
            <a:avLst/>
          </a:prstGeom>
          <a:noFill/>
          <a:ln w="9525">
            <a:solidFill>
              <a:srgbClr val="5A5A5A"/>
            </a:solidFill>
            <a:miter lim="800000"/>
            <a:headEnd/>
            <a:tailEnd/>
          </a:ln>
        </p:spPr>
      </p:pic>
      <p:pic>
        <p:nvPicPr>
          <p:cNvPr id="35" name="сырт (07.01.2019 6-05-18)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172327" y="931567"/>
            <a:ext cx="1979954" cy="189761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3" name="Прямоугольник 132"/>
          <p:cNvSpPr/>
          <p:nvPr/>
        </p:nvSpPr>
        <p:spPr>
          <a:xfrm>
            <a:off x="7163064" y="729440"/>
            <a:ext cx="1980936" cy="32301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02" tIns="25700" rIns="51402" bIns="25700" rtlCol="0" anchor="ctr"/>
          <a:lstStyle>
            <a:defPPr>
              <a:defRPr lang="ru-RU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Трехмерная модель участка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" y="1016000"/>
            <a:ext cx="2235200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6383848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3" name="Прямая со стрелкой 92"/>
          <p:cNvCxnSpPr/>
          <p:nvPr/>
        </p:nvCxnSpPr>
        <p:spPr bwMode="auto">
          <a:xfrm flipH="1">
            <a:off x="6905625" y="3987800"/>
            <a:ext cx="6350" cy="1568450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9" name="Picture 103"/>
          <p:cNvPicPr>
            <a:picLocks noChangeAspect="1" noChangeArrowheads="1"/>
          </p:cNvPicPr>
          <p:nvPr/>
        </p:nvPicPr>
        <p:blipFill>
          <a:blip r:embed="rId3" cstate="print"/>
          <a:srcRect l="8275" t="18001" b="7732"/>
          <a:stretch>
            <a:fillRect/>
          </a:stretch>
        </p:blipFill>
        <p:spPr bwMode="auto">
          <a:xfrm>
            <a:off x="26988" y="576263"/>
            <a:ext cx="9117012" cy="629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12"/>
          <p:cNvSpPr txBox="1">
            <a:spLocks noChangeArrowheads="1"/>
          </p:cNvSpPr>
          <p:nvPr/>
        </p:nvSpPr>
        <p:spPr bwMode="auto">
          <a:xfrm>
            <a:off x="0" y="5643563"/>
            <a:ext cx="2263775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661" tIns="25837" rIns="51661" bIns="25837">
            <a:spAutoFit/>
          </a:bodyPr>
          <a:lstStyle/>
          <a:p>
            <a:pPr defTabSz="538163" eaLnBrk="1" hangingPunct="1">
              <a:spcBef>
                <a:spcPct val="50000"/>
              </a:spcBef>
            </a:pPr>
            <a:r>
              <a:rPr lang="ru-RU" altLang="ru-RU" sz="1000" b="1">
                <a:solidFill>
                  <a:srgbClr val="000000"/>
                </a:solidFill>
              </a:rPr>
              <a:t>УСЛОВНЫЕ ОБОЗНАЧЕНИЯ</a:t>
            </a:r>
          </a:p>
        </p:txBody>
      </p:sp>
      <p:sp>
        <p:nvSpPr>
          <p:cNvPr id="4101" name="Line 34"/>
          <p:cNvSpPr>
            <a:spLocks noChangeShapeType="1"/>
          </p:cNvSpPr>
          <p:nvPr/>
        </p:nvSpPr>
        <p:spPr bwMode="auto">
          <a:xfrm flipV="1">
            <a:off x="4481513" y="3597275"/>
            <a:ext cx="1482725" cy="2551113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 lIns="76023" tIns="38016" rIns="76023" bIns="38016"/>
          <a:lstStyle/>
          <a:p>
            <a:endParaRPr lang="ru-RU"/>
          </a:p>
        </p:txBody>
      </p:sp>
      <p:sp>
        <p:nvSpPr>
          <p:cNvPr id="47" name="Line 36"/>
          <p:cNvSpPr>
            <a:spLocks noChangeShapeType="1"/>
          </p:cNvSpPr>
          <p:nvPr/>
        </p:nvSpPr>
        <p:spPr bwMode="auto">
          <a:xfrm flipV="1">
            <a:off x="2278063" y="2735263"/>
            <a:ext cx="1654175" cy="264001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/>
        </p:spPr>
        <p:txBody>
          <a:bodyPr lIns="76023" tIns="38016" rIns="76023" bIns="38016"/>
          <a:lstStyle/>
          <a:p>
            <a:pPr defTabSz="88670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sysClr val="windowText" lastClr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4103" name="TextBox 3"/>
          <p:cNvSpPr txBox="1">
            <a:spLocks noChangeArrowheads="1"/>
          </p:cNvSpPr>
          <p:nvPr/>
        </p:nvSpPr>
        <p:spPr bwMode="auto">
          <a:xfrm>
            <a:off x="1330325" y="2640013"/>
            <a:ext cx="1911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8080" tIns="44038" rIns="88080" bIns="44038">
            <a:spAutoFit/>
          </a:bodyPr>
          <a:lstStyle/>
          <a:p>
            <a:pPr defTabSz="911225" eaLnBrk="1" hangingPunct="1"/>
            <a:r>
              <a:rPr lang="ru-RU" altLang="ru-RU">
                <a:solidFill>
                  <a:srgbClr val="000000"/>
                </a:solidFill>
              </a:rPr>
              <a:t>Западные районы</a:t>
            </a:r>
          </a:p>
        </p:txBody>
      </p:sp>
      <p:sp>
        <p:nvSpPr>
          <p:cNvPr id="4104" name="Rectangle 5"/>
          <p:cNvSpPr>
            <a:spLocks noChangeArrowheads="1"/>
          </p:cNvSpPr>
          <p:nvPr/>
        </p:nvSpPr>
        <p:spPr bwMode="auto">
          <a:xfrm>
            <a:off x="7858125" y="192088"/>
            <a:ext cx="1285875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2818" tIns="31432" rIns="62818" bIns="31432" anchor="ctr"/>
          <a:lstStyle/>
          <a:p>
            <a:pPr algn="ctr" defTabSz="650875" eaLnBrk="1" hangingPunct="1"/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105" name="TextBox 95"/>
          <p:cNvSpPr txBox="1">
            <a:spLocks noChangeArrowheads="1"/>
          </p:cNvSpPr>
          <p:nvPr/>
        </p:nvSpPr>
        <p:spPr bwMode="auto">
          <a:xfrm>
            <a:off x="6215063" y="3786188"/>
            <a:ext cx="20526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8080" tIns="44038" rIns="88080" bIns="44038">
            <a:spAutoFit/>
          </a:bodyPr>
          <a:lstStyle/>
          <a:p>
            <a:pPr defTabSz="911225" eaLnBrk="1" hangingPunct="1"/>
            <a:r>
              <a:rPr lang="ru-RU" altLang="ru-RU">
                <a:solidFill>
                  <a:srgbClr val="000000"/>
                </a:solidFill>
              </a:rPr>
              <a:t>Восточные районы</a:t>
            </a:r>
          </a:p>
        </p:txBody>
      </p:sp>
      <p:sp>
        <p:nvSpPr>
          <p:cNvPr id="4106" name="Rectangle 5"/>
          <p:cNvSpPr>
            <a:spLocks noChangeArrowheads="1"/>
          </p:cNvSpPr>
          <p:nvPr/>
        </p:nvSpPr>
        <p:spPr bwMode="auto">
          <a:xfrm>
            <a:off x="8066088" y="269875"/>
            <a:ext cx="873125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1761" tIns="30919" rIns="61761" bIns="30919" anchor="ctr"/>
          <a:lstStyle/>
          <a:p>
            <a:pPr algn="ctr" defTabSz="635000" eaLnBrk="1" hangingPunct="1"/>
            <a:r>
              <a:rPr lang="ru-RU" altLang="ru-RU" sz="1000" b="1">
                <a:solidFill>
                  <a:srgbClr val="000000"/>
                </a:solidFill>
              </a:rPr>
              <a:t>Слайд  </a:t>
            </a:r>
            <a:fld id="{3B4215D6-46D2-47AB-81D1-4CC3B0828669}" type="slidenum">
              <a:rPr lang="ru-RU" altLang="ru-RU" sz="1000" b="1">
                <a:solidFill>
                  <a:srgbClr val="000000"/>
                </a:solidFill>
              </a:rPr>
              <a:pPr algn="ctr" defTabSz="635000" eaLnBrk="1" hangingPunct="1"/>
              <a:t>2</a:t>
            </a:fld>
            <a:endParaRPr lang="ru-RU" altLang="ru-RU" sz="1000">
              <a:solidFill>
                <a:srgbClr val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26988" y="5851525"/>
            <a:ext cx="6556375" cy="10302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446" tIns="44228" rIns="88446" bIns="44228" anchor="ctr"/>
          <a:lstStyle/>
          <a:p>
            <a:pPr algn="ctr" defTabSz="88670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3740150" y="5919788"/>
            <a:ext cx="1028700" cy="192087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51686" tIns="25850" rIns="51686" bIns="25850">
            <a:spAutoFit/>
          </a:bodyPr>
          <a:lstStyle/>
          <a:p>
            <a:pPr defTabSz="538163" eaLnBrk="1" hangingPunct="1">
              <a:spcBef>
                <a:spcPct val="50000"/>
              </a:spcBef>
              <a:buFontTx/>
              <a:buChar char="-"/>
            </a:pPr>
            <a:r>
              <a:rPr lang="ru-RU" altLang="ru-RU" sz="700" b="1">
                <a:solidFill>
                  <a:srgbClr val="000000"/>
                </a:solidFill>
              </a:rPr>
              <a:t>Град</a:t>
            </a:r>
            <a:r>
              <a:rPr lang="ru-RU" altLang="ru-RU" sz="900" b="1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4109" name="Text Box 12"/>
          <p:cNvSpPr txBox="1">
            <a:spLocks noChangeArrowheads="1"/>
          </p:cNvSpPr>
          <p:nvPr/>
        </p:nvSpPr>
        <p:spPr bwMode="auto">
          <a:xfrm>
            <a:off x="484188" y="5942013"/>
            <a:ext cx="703262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686" tIns="25850" rIns="51686" bIns="25850">
            <a:spAutoFit/>
          </a:bodyPr>
          <a:lstStyle/>
          <a:p>
            <a:pPr defTabSz="538163" eaLnBrk="1" hangingPunct="1">
              <a:spcBef>
                <a:spcPct val="50000"/>
              </a:spcBef>
            </a:pPr>
            <a:r>
              <a:rPr lang="ru-RU" altLang="ru-RU" sz="900" b="1">
                <a:solidFill>
                  <a:srgbClr val="000000"/>
                </a:solidFill>
              </a:rPr>
              <a:t>- Ветер</a:t>
            </a:r>
          </a:p>
        </p:txBody>
      </p:sp>
      <p:sp>
        <p:nvSpPr>
          <p:cNvPr id="4110" name="Text Box 12"/>
          <p:cNvSpPr txBox="1">
            <a:spLocks noChangeArrowheads="1"/>
          </p:cNvSpPr>
          <p:nvPr/>
        </p:nvSpPr>
        <p:spPr bwMode="auto">
          <a:xfrm>
            <a:off x="531813" y="6315075"/>
            <a:ext cx="5746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686" tIns="25850" rIns="51686" bIns="25850">
            <a:spAutoFit/>
          </a:bodyPr>
          <a:lstStyle/>
          <a:p>
            <a:pPr defTabSz="538163" eaLnBrk="1" hangingPunct="1">
              <a:spcBef>
                <a:spcPct val="50000"/>
              </a:spcBef>
            </a:pPr>
            <a:r>
              <a:rPr lang="ru-RU" altLang="ru-RU" sz="900" b="1">
                <a:solidFill>
                  <a:srgbClr val="000000"/>
                </a:solidFill>
              </a:rPr>
              <a:t>-Снег</a:t>
            </a:r>
          </a:p>
        </p:txBody>
      </p:sp>
      <p:sp>
        <p:nvSpPr>
          <p:cNvPr id="4111" name="Text Box 12"/>
          <p:cNvSpPr txBox="1">
            <a:spLocks noChangeArrowheads="1"/>
          </p:cNvSpPr>
          <p:nvPr/>
        </p:nvSpPr>
        <p:spPr bwMode="auto">
          <a:xfrm>
            <a:off x="2030413" y="6611938"/>
            <a:ext cx="1512887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686" tIns="25850" rIns="51686" bIns="25850">
            <a:spAutoFit/>
          </a:bodyPr>
          <a:lstStyle/>
          <a:p>
            <a:pPr defTabSz="538163" eaLnBrk="1" hangingPunct="1">
              <a:spcBef>
                <a:spcPct val="50000"/>
              </a:spcBef>
            </a:pPr>
            <a:r>
              <a:rPr lang="ru-RU" altLang="ru-RU" sz="700">
                <a:solidFill>
                  <a:srgbClr val="000000"/>
                </a:solidFill>
              </a:rPr>
              <a:t>- Низкие температуры воздуха, ниже 30 °С</a:t>
            </a:r>
          </a:p>
        </p:txBody>
      </p:sp>
      <p:sp>
        <p:nvSpPr>
          <p:cNvPr id="4112" name="Text Box 564"/>
          <p:cNvSpPr txBox="1">
            <a:spLocks noChangeArrowheads="1"/>
          </p:cNvSpPr>
          <p:nvPr/>
        </p:nvSpPr>
        <p:spPr bwMode="auto">
          <a:xfrm>
            <a:off x="1373188" y="6623050"/>
            <a:ext cx="647700" cy="196850"/>
          </a:xfrm>
          <a:prstGeom prst="rect">
            <a:avLst/>
          </a:prstGeom>
          <a:solidFill>
            <a:srgbClr val="FFFFFF"/>
          </a:solidFill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 lIns="88111" tIns="44053" rIns="88111" bIns="44053">
            <a:spAutoFit/>
          </a:bodyPr>
          <a:lstStyle/>
          <a:p>
            <a:pPr defTabSz="911225" eaLnBrk="1" hangingPunct="1"/>
            <a:r>
              <a:rPr lang="en-US" altLang="ru-RU" sz="700" b="1">
                <a:solidFill>
                  <a:srgbClr val="0070C0"/>
                </a:solidFill>
              </a:rPr>
              <a:t>&lt;</a:t>
            </a:r>
            <a:r>
              <a:rPr lang="ru-RU" altLang="ru-RU" sz="700" b="1">
                <a:solidFill>
                  <a:srgbClr val="0070C0"/>
                </a:solidFill>
              </a:rPr>
              <a:t>(-30) °С</a:t>
            </a:r>
            <a:r>
              <a:rPr lang="ru-RU" altLang="ru-RU" sz="700">
                <a:solidFill>
                  <a:srgbClr val="0070C0"/>
                </a:solidFill>
              </a:rPr>
              <a:t> </a:t>
            </a:r>
            <a:endParaRPr lang="en-US" altLang="ru-RU" sz="700">
              <a:solidFill>
                <a:srgbClr val="0070C0"/>
              </a:solidFill>
            </a:endParaRPr>
          </a:p>
        </p:txBody>
      </p:sp>
      <p:pic>
        <p:nvPicPr>
          <p:cNvPr id="4113" name="Picture 35" descr="vet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913" y="5922963"/>
            <a:ext cx="395287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4" name="Text Box 12"/>
          <p:cNvSpPr txBox="1">
            <a:spLocks noChangeArrowheads="1"/>
          </p:cNvSpPr>
          <p:nvPr/>
        </p:nvSpPr>
        <p:spPr bwMode="auto">
          <a:xfrm>
            <a:off x="5362575" y="6067425"/>
            <a:ext cx="1077913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686" tIns="25850" rIns="51686" bIns="25850">
            <a:spAutoFit/>
          </a:bodyPr>
          <a:lstStyle/>
          <a:p>
            <a:pPr defTabSz="538163" eaLnBrk="1" hangingPunct="1">
              <a:spcBef>
                <a:spcPct val="50000"/>
              </a:spcBef>
            </a:pPr>
            <a:r>
              <a:rPr lang="ru-RU" altLang="ru-RU" sz="900" b="1">
                <a:solidFill>
                  <a:srgbClr val="000000"/>
                </a:solidFill>
              </a:rPr>
              <a:t>- </a:t>
            </a:r>
            <a:r>
              <a:rPr lang="ru-RU" altLang="ru-RU" sz="900" b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>
                <a:solidFill>
                  <a:srgbClr val="000000"/>
                </a:solidFill>
              </a:rPr>
              <a:t> </a:t>
            </a:r>
            <a:r>
              <a:rPr lang="ru-RU" altLang="ru-RU" sz="900" b="1">
                <a:solidFill>
                  <a:srgbClr val="000000"/>
                </a:solidFill>
                <a:cs typeface="Times New Roman" pitchFamily="18" charset="0"/>
              </a:rPr>
              <a:t>метель</a:t>
            </a:r>
          </a:p>
        </p:txBody>
      </p:sp>
      <p:sp>
        <p:nvSpPr>
          <p:cNvPr id="4115" name="Text Box 53"/>
          <p:cNvSpPr txBox="1">
            <a:spLocks noChangeArrowheads="1"/>
          </p:cNvSpPr>
          <p:nvPr/>
        </p:nvSpPr>
        <p:spPr bwMode="auto">
          <a:xfrm>
            <a:off x="1914525" y="5903913"/>
            <a:ext cx="1079500" cy="1809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88111" tIns="44053" rIns="88111" bIns="44053"/>
          <a:lstStyle/>
          <a:p>
            <a:pPr defTabSz="911225" eaLnBrk="1" hangingPunct="1"/>
            <a:r>
              <a:rPr lang="ru-RU" altLang="ru-RU" sz="900" b="1">
                <a:solidFill>
                  <a:srgbClr val="000000"/>
                </a:solidFill>
              </a:rPr>
              <a:t>- туман</a:t>
            </a:r>
          </a:p>
        </p:txBody>
      </p:sp>
      <p:sp>
        <p:nvSpPr>
          <p:cNvPr id="4116" name="Text Box 49"/>
          <p:cNvSpPr txBox="1">
            <a:spLocks noChangeArrowheads="1"/>
          </p:cNvSpPr>
          <p:nvPr/>
        </p:nvSpPr>
        <p:spPr bwMode="auto">
          <a:xfrm>
            <a:off x="1951038" y="6124575"/>
            <a:ext cx="1041400" cy="2127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88111" tIns="44053" rIns="88111" bIns="44053"/>
          <a:lstStyle/>
          <a:p>
            <a:pPr defTabSz="911225" eaLnBrk="1" hangingPunct="1"/>
            <a:r>
              <a:rPr lang="ru-RU" altLang="ru-RU" sz="900" b="1">
                <a:solidFill>
                  <a:srgbClr val="000000"/>
                </a:solidFill>
              </a:rPr>
              <a:t>- мокрый снег</a:t>
            </a:r>
          </a:p>
        </p:txBody>
      </p:sp>
      <p:sp>
        <p:nvSpPr>
          <p:cNvPr id="4117" name="Text Box 12"/>
          <p:cNvSpPr txBox="1">
            <a:spLocks noChangeArrowheads="1"/>
          </p:cNvSpPr>
          <p:nvPr/>
        </p:nvSpPr>
        <p:spPr bwMode="auto">
          <a:xfrm>
            <a:off x="466725" y="6554788"/>
            <a:ext cx="86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686" tIns="25850" rIns="51686" bIns="25850">
            <a:spAutoFit/>
          </a:bodyPr>
          <a:lstStyle/>
          <a:p>
            <a:pPr defTabSz="538163" eaLnBrk="1" hangingPunct="1">
              <a:spcBef>
                <a:spcPct val="50000"/>
              </a:spcBef>
            </a:pPr>
            <a:r>
              <a:rPr lang="ru-RU" altLang="ru-RU" sz="700">
                <a:solidFill>
                  <a:srgbClr val="000000"/>
                </a:solidFill>
              </a:rPr>
              <a:t>-</a:t>
            </a:r>
            <a:r>
              <a:rPr lang="ru-RU" altLang="ru-RU" sz="700" b="1">
                <a:solidFill>
                  <a:srgbClr val="000000"/>
                </a:solidFill>
              </a:rPr>
              <a:t>облачно с прояснениями</a:t>
            </a:r>
          </a:p>
        </p:txBody>
      </p:sp>
      <p:sp>
        <p:nvSpPr>
          <p:cNvPr id="4118" name="Text Box 311"/>
          <p:cNvSpPr txBox="1">
            <a:spLocks noChangeArrowheads="1"/>
          </p:cNvSpPr>
          <p:nvPr/>
        </p:nvSpPr>
        <p:spPr bwMode="auto">
          <a:xfrm>
            <a:off x="3743325" y="6199188"/>
            <a:ext cx="1477963" cy="1873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88111" tIns="44053" rIns="88111" bIns="44053"/>
          <a:lstStyle/>
          <a:p>
            <a:pPr defTabSz="911225" eaLnBrk="1" hangingPunct="1"/>
            <a:r>
              <a:rPr lang="ru-RU" altLang="ru-RU" sz="1200">
                <a:solidFill>
                  <a:srgbClr val="000000"/>
                </a:solidFill>
              </a:rPr>
              <a:t> </a:t>
            </a:r>
            <a:r>
              <a:rPr lang="ru-RU" altLang="ru-RU" sz="900" b="1">
                <a:solidFill>
                  <a:srgbClr val="000000"/>
                </a:solidFill>
              </a:rPr>
              <a:t>гололёд</a:t>
            </a:r>
          </a:p>
          <a:p>
            <a:pPr defTabSz="911225" eaLnBrk="1" hangingPunct="1"/>
            <a:endParaRPr lang="ru-RU" altLang="ru-RU" sz="1200">
              <a:solidFill>
                <a:srgbClr val="000000"/>
              </a:solidFill>
            </a:endParaRPr>
          </a:p>
        </p:txBody>
      </p:sp>
      <p:sp>
        <p:nvSpPr>
          <p:cNvPr id="100" name="Text Box 41"/>
          <p:cNvSpPr txBox="1">
            <a:spLocks noChangeArrowheads="1"/>
          </p:cNvSpPr>
          <p:nvPr/>
        </p:nvSpPr>
        <p:spPr bwMode="auto">
          <a:xfrm>
            <a:off x="3522663" y="6502400"/>
            <a:ext cx="573087" cy="338138"/>
          </a:xfrm>
          <a:prstGeom prst="rect">
            <a:avLst/>
          </a:prstGeom>
          <a:solidFill>
            <a:srgbClr val="FFFFFF"/>
          </a:solidFill>
          <a:ln>
            <a:noFill/>
          </a:ln>
          <a:extLst/>
        </p:spPr>
        <p:txBody>
          <a:bodyPr lIns="15047" tIns="15047" rIns="15047" bIns="15047">
            <a:spAutoFit/>
          </a:bodyPr>
          <a:lstStyle>
            <a:lvl1pPr defTabSz="912813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760304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800" kern="0" dirty="0">
                <a:solidFill>
                  <a:srgbClr val="FF0000"/>
                </a:solidFill>
              </a:rPr>
              <a:t>0…+10°С</a:t>
            </a:r>
          </a:p>
          <a:p>
            <a:pPr defTabSz="760304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800" kern="0" dirty="0"/>
              <a:t>-8…+4°С</a:t>
            </a:r>
          </a:p>
        </p:txBody>
      </p:sp>
      <p:sp>
        <p:nvSpPr>
          <p:cNvPr id="101" name="Text Box 42"/>
          <p:cNvSpPr txBox="1">
            <a:spLocks noChangeArrowheads="1"/>
          </p:cNvSpPr>
          <p:nvPr/>
        </p:nvSpPr>
        <p:spPr bwMode="auto">
          <a:xfrm>
            <a:off x="4125913" y="6513513"/>
            <a:ext cx="1069975" cy="30003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/>
        </p:spPr>
        <p:txBody>
          <a:bodyPr lIns="15047" tIns="15047" rIns="15047" bIns="15047" anchor="ctr"/>
          <a:lstStyle>
            <a:lvl1pPr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7616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" kern="0" dirty="0">
                <a:latin typeface="Times New Roman" pitchFamily="18" charset="0"/>
              </a:rPr>
              <a:t>- температура днем</a:t>
            </a:r>
          </a:p>
          <a:p>
            <a:pPr defTabSz="7616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600" kern="0" dirty="0">
              <a:latin typeface="Times New Roman" pitchFamily="18" charset="0"/>
            </a:endParaRPr>
          </a:p>
          <a:p>
            <a:pPr defTabSz="7616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" kern="0" dirty="0">
                <a:latin typeface="Times New Roman" pitchFamily="18" charset="0"/>
              </a:rPr>
              <a:t>- температура ночью</a:t>
            </a:r>
          </a:p>
        </p:txBody>
      </p:sp>
      <p:sp>
        <p:nvSpPr>
          <p:cNvPr id="4121" name="Text Box 564"/>
          <p:cNvSpPr txBox="1">
            <a:spLocks noChangeArrowheads="1"/>
          </p:cNvSpPr>
          <p:nvPr/>
        </p:nvSpPr>
        <p:spPr bwMode="auto">
          <a:xfrm>
            <a:off x="4884738" y="6613525"/>
            <a:ext cx="647700" cy="196850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lIns="88111" tIns="44053" rIns="88111" bIns="44053">
            <a:spAutoFit/>
          </a:bodyPr>
          <a:lstStyle/>
          <a:p>
            <a:pPr defTabSz="911225" eaLnBrk="1" hangingPunct="1"/>
            <a:r>
              <a:rPr lang="en-US" altLang="ru-RU" sz="700" b="1">
                <a:solidFill>
                  <a:srgbClr val="FF0000"/>
                </a:solidFill>
              </a:rPr>
              <a:t>&gt; </a:t>
            </a:r>
            <a:r>
              <a:rPr lang="ru-RU" altLang="ru-RU" sz="700" b="1">
                <a:solidFill>
                  <a:srgbClr val="FF0000"/>
                </a:solidFill>
              </a:rPr>
              <a:t>(</a:t>
            </a:r>
            <a:r>
              <a:rPr lang="en-US" altLang="ru-RU" sz="700" b="1">
                <a:solidFill>
                  <a:srgbClr val="FF0000"/>
                </a:solidFill>
              </a:rPr>
              <a:t>+</a:t>
            </a:r>
            <a:r>
              <a:rPr lang="ru-RU" altLang="ru-RU" sz="700" b="1">
                <a:solidFill>
                  <a:srgbClr val="FF0000"/>
                </a:solidFill>
              </a:rPr>
              <a:t>30) °С</a:t>
            </a:r>
            <a:r>
              <a:rPr lang="ru-RU" altLang="ru-RU" sz="700">
                <a:solidFill>
                  <a:srgbClr val="FF0000"/>
                </a:solidFill>
              </a:rPr>
              <a:t> </a:t>
            </a:r>
            <a:endParaRPr lang="en-US" altLang="ru-RU" sz="700">
              <a:solidFill>
                <a:srgbClr val="FF0000"/>
              </a:solidFill>
            </a:endParaRPr>
          </a:p>
        </p:txBody>
      </p:sp>
      <p:sp>
        <p:nvSpPr>
          <p:cNvPr id="4122" name="Text Box 12"/>
          <p:cNvSpPr txBox="1">
            <a:spLocks noChangeArrowheads="1"/>
          </p:cNvSpPr>
          <p:nvPr/>
        </p:nvSpPr>
        <p:spPr bwMode="auto">
          <a:xfrm>
            <a:off x="5499100" y="6573838"/>
            <a:ext cx="1514475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686" tIns="25850" rIns="51686" bIns="25850">
            <a:spAutoFit/>
          </a:bodyPr>
          <a:lstStyle/>
          <a:p>
            <a:pPr defTabSz="538163" eaLnBrk="1" hangingPunct="1">
              <a:spcBef>
                <a:spcPct val="50000"/>
              </a:spcBef>
            </a:pPr>
            <a:r>
              <a:rPr lang="ru-RU" altLang="ru-RU" sz="700">
                <a:solidFill>
                  <a:srgbClr val="000000"/>
                </a:solidFill>
              </a:rPr>
              <a:t>- Высокие температуры </a:t>
            </a:r>
            <a:br>
              <a:rPr lang="ru-RU" altLang="ru-RU" sz="700">
                <a:solidFill>
                  <a:srgbClr val="000000"/>
                </a:solidFill>
              </a:rPr>
            </a:br>
            <a:r>
              <a:rPr lang="ru-RU" altLang="ru-RU" sz="700">
                <a:solidFill>
                  <a:srgbClr val="000000"/>
                </a:solidFill>
              </a:rPr>
              <a:t>воздуха, выше +30 °С</a:t>
            </a:r>
          </a:p>
        </p:txBody>
      </p:sp>
      <p:pic>
        <p:nvPicPr>
          <p:cNvPr id="4123" name="Picture 59" descr="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" y="6551613"/>
            <a:ext cx="360363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4" name="Picture 54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638" y="6270625"/>
            <a:ext cx="21590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5" name="Text Box 12"/>
          <p:cNvSpPr txBox="1">
            <a:spLocks noChangeArrowheads="1"/>
          </p:cNvSpPr>
          <p:nvPr/>
        </p:nvSpPr>
        <p:spPr bwMode="auto">
          <a:xfrm>
            <a:off x="5370513" y="6405563"/>
            <a:ext cx="1223962" cy="16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686" tIns="25850" rIns="51686" bIns="25850">
            <a:spAutoFit/>
          </a:bodyPr>
          <a:lstStyle/>
          <a:p>
            <a:pPr defTabSz="538163" eaLnBrk="1" hangingPunct="1">
              <a:spcBef>
                <a:spcPct val="50000"/>
              </a:spcBef>
            </a:pPr>
            <a:r>
              <a:rPr lang="ru-RU" altLang="ru-RU" sz="700" b="1">
                <a:solidFill>
                  <a:srgbClr val="000000"/>
                </a:solidFill>
              </a:rPr>
              <a:t>- Подтопления н.п.</a:t>
            </a:r>
          </a:p>
        </p:txBody>
      </p:sp>
      <p:pic>
        <p:nvPicPr>
          <p:cNvPr id="4126" name="Picture 43" descr="pod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6975" y="6319838"/>
            <a:ext cx="32385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88"/>
          <p:cNvGrpSpPr>
            <a:grpSpLocks/>
          </p:cNvGrpSpPr>
          <p:nvPr/>
        </p:nvGrpSpPr>
        <p:grpSpPr bwMode="auto">
          <a:xfrm>
            <a:off x="3403600" y="6207125"/>
            <a:ext cx="438150" cy="223838"/>
            <a:chOff x="2732088" y="3683030"/>
            <a:chExt cx="438150" cy="238066"/>
          </a:xfrm>
        </p:grpSpPr>
        <p:sp>
          <p:nvSpPr>
            <p:cNvPr id="4196" name="Oval 309"/>
            <p:cNvSpPr>
              <a:spLocks noChangeArrowheads="1"/>
            </p:cNvSpPr>
            <p:nvPr/>
          </p:nvSpPr>
          <p:spPr bwMode="auto">
            <a:xfrm>
              <a:off x="2732088" y="3683030"/>
              <a:ext cx="438150" cy="238066"/>
            </a:xfrm>
            <a:prstGeom prst="ellipse">
              <a:avLst/>
            </a:prstGeom>
            <a:solidFill>
              <a:srgbClr val="66FF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1225" eaLnBrk="1" hangingPunct="1"/>
              <a:endParaRPr lang="ru-RU" altLang="ru-RU">
                <a:solidFill>
                  <a:srgbClr val="000000"/>
                </a:solidFill>
              </a:endParaRPr>
            </a:p>
          </p:txBody>
        </p:sp>
        <p:pic>
          <p:nvPicPr>
            <p:cNvPr id="4197" name="Picture 310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809071" y="3742952"/>
              <a:ext cx="285750" cy="161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5" name="Прямоугольник 84"/>
          <p:cNvSpPr/>
          <p:nvPr/>
        </p:nvSpPr>
        <p:spPr bwMode="auto">
          <a:xfrm>
            <a:off x="0" y="0"/>
            <a:ext cx="9145588" cy="592138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386" tIns="37692" rIns="75386" bIns="37692" anchor="ctr"/>
          <a:lstStyle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ЕЖЕДНЕВНЫЙ МЕТЕОРОЛОГИЧЕСКИЙ ПРОГНОЗ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НА ТЕРРИТОРИИ ОРЕНБУРГСКОЙ ОБЛАСТИ</a:t>
            </a:r>
          </a:p>
        </p:txBody>
      </p:sp>
      <p:pic>
        <p:nvPicPr>
          <p:cNvPr id="4129" name="Picture 48" descr="2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35100" y="6062663"/>
            <a:ext cx="43815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30" name="Text Box 12"/>
          <p:cNvSpPr txBox="1">
            <a:spLocks noChangeArrowheads="1"/>
          </p:cNvSpPr>
          <p:nvPr/>
        </p:nvSpPr>
        <p:spPr bwMode="auto">
          <a:xfrm>
            <a:off x="2046288" y="6354763"/>
            <a:ext cx="704850" cy="19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733" tIns="25874" rIns="51733" bIns="25874">
            <a:spAutoFit/>
          </a:bodyPr>
          <a:lstStyle/>
          <a:p>
            <a:pPr defTabSz="538163" eaLnBrk="1" hangingPunct="1">
              <a:spcBef>
                <a:spcPct val="50000"/>
              </a:spcBef>
            </a:pPr>
            <a:r>
              <a:rPr lang="ru-RU" altLang="ru-RU" sz="900" b="1">
                <a:solidFill>
                  <a:srgbClr val="000000"/>
                </a:solidFill>
              </a:rPr>
              <a:t>- </a:t>
            </a:r>
            <a:r>
              <a:rPr lang="ru-RU" altLang="ru-RU" sz="900" b="1">
                <a:solidFill>
                  <a:srgbClr val="000000"/>
                </a:solidFill>
                <a:cs typeface="Times New Roman" pitchFamily="18" charset="0"/>
              </a:rPr>
              <a:t>дождь</a:t>
            </a:r>
          </a:p>
        </p:txBody>
      </p:sp>
      <p:pic>
        <p:nvPicPr>
          <p:cNvPr id="4131" name="Picture 52" descr="2222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74788" y="5834063"/>
            <a:ext cx="358775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32" name="TextBox 95"/>
          <p:cNvSpPr txBox="1">
            <a:spLocks noChangeArrowheads="1"/>
          </p:cNvSpPr>
          <p:nvPr/>
        </p:nvSpPr>
        <p:spPr bwMode="auto">
          <a:xfrm>
            <a:off x="3322638" y="3482975"/>
            <a:ext cx="229076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8080" tIns="44038" rIns="88080" bIns="44038">
            <a:spAutoFit/>
          </a:bodyPr>
          <a:lstStyle/>
          <a:p>
            <a:pPr defTabSz="911225" eaLnBrk="1" hangingPunct="1"/>
            <a:r>
              <a:rPr lang="ru-RU" altLang="ru-RU">
                <a:solidFill>
                  <a:srgbClr val="000000"/>
                </a:solidFill>
              </a:rPr>
              <a:t>Центральные районы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 bwMode="auto">
          <a:xfrm flipH="1" flipV="1">
            <a:off x="1914525" y="3878263"/>
            <a:ext cx="71438" cy="396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 bwMode="auto">
          <a:xfrm flipH="1" flipV="1">
            <a:off x="1630363" y="2490788"/>
            <a:ext cx="71437" cy="396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35" name="Rectangle 20"/>
          <p:cNvSpPr>
            <a:spLocks noChangeArrowheads="1"/>
          </p:cNvSpPr>
          <p:nvPr/>
        </p:nvSpPr>
        <p:spPr bwMode="auto">
          <a:xfrm>
            <a:off x="3519488" y="4792663"/>
            <a:ext cx="517525" cy="16033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51931" tIns="25975" rIns="51931" bIns="25975">
            <a:spAutoFit/>
          </a:bodyPr>
          <a:lstStyle/>
          <a:p>
            <a:pPr defTabSz="528638" eaLnBrk="1" hangingPunct="1">
              <a:spcBef>
                <a:spcPct val="50000"/>
              </a:spcBef>
            </a:pPr>
            <a:r>
              <a:rPr lang="ru-RU" altLang="ru-RU" sz="700">
                <a:solidFill>
                  <a:srgbClr val="000000"/>
                </a:solidFill>
              </a:rPr>
              <a:t>Оренбург</a:t>
            </a:r>
            <a:endParaRPr lang="ru-RU" altLang="ru-RU" sz="700">
              <a:solidFill>
                <a:srgbClr val="000000"/>
              </a:solidFill>
              <a:latin typeface="Arial Cyr" pitchFamily="34" charset="0"/>
            </a:endParaRPr>
          </a:p>
        </p:txBody>
      </p:sp>
      <p:graphicFrame>
        <p:nvGraphicFramePr>
          <p:cNvPr id="3227" name="Group 155"/>
          <p:cNvGraphicFramePr>
            <a:graphicFrameLocks noGrp="1"/>
          </p:cNvGraphicFramePr>
          <p:nvPr/>
        </p:nvGraphicFramePr>
        <p:xfrm>
          <a:off x="3535363" y="571500"/>
          <a:ext cx="5608637" cy="1397001"/>
        </p:xfrm>
        <a:graphic>
          <a:graphicData uri="http://schemas.openxmlformats.org/drawingml/2006/table">
            <a:tbl>
              <a:tblPr/>
              <a:tblGrid>
                <a:gridCol w="8620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621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6356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969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239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7618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Название</a:t>
                      </a:r>
                    </a:p>
                  </a:txBody>
                  <a:tcPr marL="91394" marR="91394" marT="69298" marB="6929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Температура (°С)</a:t>
                      </a:r>
                    </a:p>
                  </a:txBody>
                  <a:tcPr marL="91394" marR="91394" marT="69298" marB="6929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Осадки (мм)</a:t>
                      </a:r>
                    </a:p>
                  </a:txBody>
                  <a:tcPr marL="91394" marR="91394" marT="69298" marB="6929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Ветер</a:t>
                      </a:r>
                    </a:p>
                  </a:txBody>
                  <a:tcPr marL="91394" marR="91394" marT="69298" marB="6929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05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Направление</a:t>
                      </a:r>
                    </a:p>
                  </a:txBody>
                  <a:tcPr marL="91394" marR="91394" marT="69298" marB="692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Скорость (м/с)</a:t>
                      </a:r>
                    </a:p>
                  </a:txBody>
                  <a:tcPr marL="91394" marR="91394" marT="69298" marB="692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603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Оренбургская область</a:t>
                      </a:r>
                    </a:p>
                  </a:txBody>
                  <a:tcPr marL="91394" marR="91394" marT="69298" marB="6929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08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Ночью</a:t>
                      </a:r>
                      <a:r>
                        <a:rPr kumimoji="0" lang="ru-RU" alt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: -25-30</a:t>
                      </a:r>
                      <a:r>
                        <a:rPr kumimoji="0" lang="ru-RU" alt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°, по северо-западу области </a:t>
                      </a:r>
                    </a:p>
                    <a:p>
                      <a:pPr marL="0" marR="0" lvl="0" indent="0" algn="just" defTabSz="908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-31-36°.</a:t>
                      </a:r>
                    </a:p>
                    <a:p>
                      <a:pPr marL="0" marR="0" lvl="0" indent="0" algn="just" defTabSz="908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Днем: -</a:t>
                      </a:r>
                      <a:r>
                        <a:rPr kumimoji="0" lang="ru-RU" alt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18-23</a:t>
                      </a:r>
                      <a:r>
                        <a:rPr kumimoji="0" lang="ru-RU" alt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°</a:t>
                      </a:r>
                      <a:endParaRPr kumimoji="0" lang="ru-RU" alt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91394" marR="91394" marT="69290" marB="69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302125" algn="l"/>
                        </a:tabLst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0-0,2</a:t>
                      </a:r>
                      <a:endParaRPr kumimoji="0" lang="ru-RU" alt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94" marR="91394" marT="69290" marB="69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302125" algn="l"/>
                        </a:tabLst>
                      </a:pPr>
                      <a:r>
                        <a:rPr kumimoji="0" lang="ru-RU" alt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Ю</a:t>
                      </a:r>
                    </a:p>
                  </a:txBody>
                  <a:tcPr marL="91394" marR="91394" marT="69290" marB="69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08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6-11 м/с,  в   западных   и   центральных районах порывы 12-17 м/с</a:t>
                      </a:r>
                      <a:endParaRPr kumimoji="0" lang="ru-RU" altLang="ru-RU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91394" marR="91394" marT="69290" marB="69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5" name="Группа 35"/>
          <p:cNvGrpSpPr>
            <a:grpSpLocks/>
          </p:cNvGrpSpPr>
          <p:nvPr/>
        </p:nvGrpSpPr>
        <p:grpSpPr bwMode="auto">
          <a:xfrm>
            <a:off x="3414713" y="5930900"/>
            <a:ext cx="215900" cy="171450"/>
            <a:chOff x="114300" y="5842000"/>
            <a:chExt cx="285750" cy="250825"/>
          </a:xfrm>
        </p:grpSpPr>
        <p:sp>
          <p:nvSpPr>
            <p:cNvPr id="4193" name="Oval 46"/>
            <p:cNvSpPr>
              <a:spLocks noChangeArrowheads="1"/>
            </p:cNvSpPr>
            <p:nvPr/>
          </p:nvSpPr>
          <p:spPr bwMode="auto">
            <a:xfrm>
              <a:off x="114300" y="5985992"/>
              <a:ext cx="107156" cy="10683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1225" eaLnBrk="1" hangingPunct="1"/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4194" name="Oval 47"/>
            <p:cNvSpPr>
              <a:spLocks noChangeArrowheads="1"/>
            </p:cNvSpPr>
            <p:nvPr/>
          </p:nvSpPr>
          <p:spPr bwMode="auto">
            <a:xfrm>
              <a:off x="198344" y="5842000"/>
              <a:ext cx="107156" cy="10683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1225" eaLnBrk="1" hangingPunct="1"/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4195" name="Oval 48"/>
            <p:cNvSpPr>
              <a:spLocks noChangeArrowheads="1"/>
            </p:cNvSpPr>
            <p:nvPr/>
          </p:nvSpPr>
          <p:spPr bwMode="auto">
            <a:xfrm>
              <a:off x="292893" y="5985992"/>
              <a:ext cx="107157" cy="10683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1225" eaLnBrk="1" hangingPunct="1"/>
              <a:endParaRPr lang="ru-RU" alt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4159" name="Picture 7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468438" y="6392863"/>
            <a:ext cx="35877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60" name="Text Box 25"/>
          <p:cNvSpPr txBox="1">
            <a:spLocks noChangeArrowheads="1"/>
          </p:cNvSpPr>
          <p:nvPr/>
        </p:nvSpPr>
        <p:spPr bwMode="auto">
          <a:xfrm>
            <a:off x="3363913" y="4156075"/>
            <a:ext cx="1304925" cy="395288"/>
          </a:xfrm>
          <a:prstGeom prst="rect">
            <a:avLst/>
          </a:prstGeom>
          <a:solidFill>
            <a:srgbClr val="FFFFFF">
              <a:alpha val="72940"/>
            </a:srgbClr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86291" tIns="43153" rIns="86291" bIns="43153">
            <a:spAutoFit/>
          </a:bodyPr>
          <a:lstStyle/>
          <a:p>
            <a:pPr defTabSz="911225" eaLnBrk="1" hangingPunct="1"/>
            <a:r>
              <a:rPr lang="ru-RU" altLang="ru-RU" sz="1000" b="1">
                <a:solidFill>
                  <a:srgbClr val="000000"/>
                </a:solidFill>
                <a:ea typeface="SimSun" pitchFamily="2" charset="-122"/>
                <a:cs typeface="Estrangelo Edessa" pitchFamily="66" charset="0"/>
              </a:rPr>
              <a:t>-24,-26°</a:t>
            </a:r>
          </a:p>
          <a:p>
            <a:pPr defTabSz="911225" eaLnBrk="1" hangingPunct="1"/>
            <a:r>
              <a:rPr lang="ru-RU" altLang="ru-RU" sz="1000" b="1">
                <a:solidFill>
                  <a:srgbClr val="FF0000"/>
                </a:solidFill>
                <a:ea typeface="SimSun" pitchFamily="2" charset="-122"/>
                <a:cs typeface="Estrangelo Edessa" pitchFamily="66" charset="0"/>
              </a:rPr>
              <a:t>-13,-15°</a:t>
            </a:r>
          </a:p>
        </p:txBody>
      </p:sp>
      <p:sp>
        <p:nvSpPr>
          <p:cNvPr id="3170" name="Rectangle 98"/>
          <p:cNvSpPr>
            <a:spLocks noChangeArrowheads="1"/>
          </p:cNvSpPr>
          <p:nvPr/>
        </p:nvSpPr>
        <p:spPr bwMode="auto">
          <a:xfrm>
            <a:off x="0" y="582613"/>
            <a:ext cx="3530600" cy="7254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78913" tIns="39456" rIns="78913" bIns="39456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defRPr/>
            </a:pPr>
            <a:r>
              <a:rPr lang="ru-RU" altLang="ru-RU" sz="700" b="1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Опасные явления: в период с 26.02 по 27.02.2021 в северных и восточных районах Оренбургской области сохранится аномально-холодная погода с отклонением среднесуточной температуры воздуха ниже климатической нормы на 9° и более.</a:t>
            </a:r>
          </a:p>
          <a:p>
            <a:pPr algn="just">
              <a:defRPr/>
            </a:pPr>
            <a:r>
              <a:rPr lang="ru-RU" altLang="ru-RU" sz="700" b="1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Неблагоприятные явления: в ближайшие сутки 26.02.2021 в западных и центральных районах ожидается метель. Ночью 26.02.2021 в северных и восточных районах ожидается минимальная температура воздуха -30,-35.</a:t>
            </a:r>
          </a:p>
        </p:txBody>
      </p:sp>
      <p:sp>
        <p:nvSpPr>
          <p:cNvPr id="4162" name="Text Box 25"/>
          <p:cNvSpPr txBox="1">
            <a:spLocks noChangeArrowheads="1"/>
          </p:cNvSpPr>
          <p:nvPr/>
        </p:nvSpPr>
        <p:spPr bwMode="auto">
          <a:xfrm>
            <a:off x="755650" y="3465513"/>
            <a:ext cx="1420813" cy="395287"/>
          </a:xfrm>
          <a:prstGeom prst="rect">
            <a:avLst/>
          </a:prstGeom>
          <a:solidFill>
            <a:srgbClr val="FFFFFF">
              <a:alpha val="72940"/>
            </a:srgbClr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86291" tIns="43153" rIns="86291" bIns="43153">
            <a:spAutoFit/>
          </a:bodyPr>
          <a:lstStyle/>
          <a:p>
            <a:pPr defTabSz="911225" eaLnBrk="1" hangingPunct="1"/>
            <a:r>
              <a:rPr lang="ru-RU" altLang="ru-RU" sz="1000" b="1">
                <a:solidFill>
                  <a:srgbClr val="000000"/>
                </a:solidFill>
                <a:ea typeface="SimSun" pitchFamily="2" charset="-122"/>
                <a:cs typeface="Estrangelo Edessa" pitchFamily="66" charset="0"/>
              </a:rPr>
              <a:t>-18,-23° </a:t>
            </a:r>
            <a:endParaRPr lang="ru-RU" altLang="ru-RU" sz="700" b="1">
              <a:solidFill>
                <a:srgbClr val="000000"/>
              </a:solidFill>
              <a:ea typeface="SimSun" pitchFamily="2" charset="-122"/>
              <a:cs typeface="Estrangelo Edessa" pitchFamily="66" charset="0"/>
            </a:endParaRPr>
          </a:p>
          <a:p>
            <a:pPr defTabSz="911225" eaLnBrk="1" hangingPunct="1"/>
            <a:r>
              <a:rPr lang="ru-RU" altLang="ru-RU" sz="1000" b="1">
                <a:solidFill>
                  <a:srgbClr val="FF0000"/>
                </a:solidFill>
                <a:ea typeface="SimSun" pitchFamily="2" charset="-122"/>
                <a:cs typeface="Estrangelo Edessa" pitchFamily="66" charset="0"/>
              </a:rPr>
              <a:t>-8, -13°</a:t>
            </a:r>
          </a:p>
        </p:txBody>
      </p:sp>
      <p:grpSp>
        <p:nvGrpSpPr>
          <p:cNvPr id="6" name="Group 9"/>
          <p:cNvGrpSpPr>
            <a:grpSpLocks/>
          </p:cNvGrpSpPr>
          <p:nvPr/>
        </p:nvGrpSpPr>
        <p:grpSpPr bwMode="auto">
          <a:xfrm>
            <a:off x="3422650" y="4557713"/>
            <a:ext cx="334963" cy="381000"/>
            <a:chOff x="2151" y="2490"/>
            <a:chExt cx="239" cy="304"/>
          </a:xfrm>
        </p:grpSpPr>
        <p:sp>
          <p:nvSpPr>
            <p:cNvPr id="107" name="Oval 10"/>
            <p:cNvSpPr>
              <a:spLocks noChangeArrowheads="1"/>
            </p:cNvSpPr>
            <p:nvPr/>
          </p:nvSpPr>
          <p:spPr bwMode="auto">
            <a:xfrm>
              <a:off x="2151" y="2731"/>
              <a:ext cx="58" cy="63"/>
            </a:xfrm>
            <a:prstGeom prst="ellipse">
              <a:avLst/>
            </a:prstGeom>
            <a:solidFill>
              <a:srgbClr val="FF66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88670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 dirty="0">
                <a:solidFill>
                  <a:sysClr val="windowText" lastClr="000000"/>
                </a:solidFill>
                <a:latin typeface="Arial"/>
                <a:cs typeface="Arial" panose="020B0604020202020204" pitchFamily="34" charset="0"/>
              </a:endParaRPr>
            </a:p>
          </p:txBody>
        </p:sp>
        <p:grpSp>
          <p:nvGrpSpPr>
            <p:cNvPr id="7" name="Group 11"/>
            <p:cNvGrpSpPr>
              <a:grpSpLocks/>
            </p:cNvGrpSpPr>
            <p:nvPr/>
          </p:nvGrpSpPr>
          <p:grpSpPr bwMode="auto">
            <a:xfrm>
              <a:off x="2151" y="2490"/>
              <a:ext cx="239" cy="290"/>
              <a:chOff x="2151" y="2490"/>
              <a:chExt cx="239" cy="290"/>
            </a:xfrm>
          </p:grpSpPr>
          <p:sp>
            <p:nvSpPr>
              <p:cNvPr id="109" name="Freeform 12"/>
              <p:cNvSpPr>
                <a:spLocks/>
              </p:cNvSpPr>
              <p:nvPr/>
            </p:nvSpPr>
            <p:spPr bwMode="auto">
              <a:xfrm>
                <a:off x="2183" y="2514"/>
                <a:ext cx="204" cy="98"/>
              </a:xfrm>
              <a:custGeom>
                <a:avLst/>
                <a:gdLst>
                  <a:gd name="T0" fmla="*/ 3 w 204"/>
                  <a:gd name="T1" fmla="*/ 93 h 98"/>
                  <a:gd name="T2" fmla="*/ 180 w 204"/>
                  <a:gd name="T3" fmla="*/ 95 h 98"/>
                  <a:gd name="T4" fmla="*/ 204 w 204"/>
                  <a:gd name="T5" fmla="*/ 87 h 98"/>
                  <a:gd name="T6" fmla="*/ 195 w 204"/>
                  <a:gd name="T7" fmla="*/ 65 h 98"/>
                  <a:gd name="T8" fmla="*/ 177 w 204"/>
                  <a:gd name="T9" fmla="*/ 32 h 98"/>
                  <a:gd name="T10" fmla="*/ 164 w 204"/>
                  <a:gd name="T11" fmla="*/ 8 h 98"/>
                  <a:gd name="T12" fmla="*/ 42 w 204"/>
                  <a:gd name="T13" fmla="*/ 3 h 98"/>
                  <a:gd name="T14" fmla="*/ 3 w 204"/>
                  <a:gd name="T15" fmla="*/ 2 h 98"/>
                  <a:gd name="T16" fmla="*/ 0 w 204"/>
                  <a:gd name="T17" fmla="*/ 50 h 98"/>
                  <a:gd name="T18" fmla="*/ 3 w 204"/>
                  <a:gd name="T19" fmla="*/ 93 h 9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4"/>
                  <a:gd name="T31" fmla="*/ 0 h 98"/>
                  <a:gd name="T32" fmla="*/ 204 w 204"/>
                  <a:gd name="T33" fmla="*/ 98 h 9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4" h="98">
                    <a:moveTo>
                      <a:pt x="3" y="93"/>
                    </a:moveTo>
                    <a:cubicBezTo>
                      <a:pt x="62" y="98"/>
                      <a:pt x="121" y="96"/>
                      <a:pt x="180" y="95"/>
                    </a:cubicBezTo>
                    <a:cubicBezTo>
                      <a:pt x="190" y="94"/>
                      <a:pt x="199" y="96"/>
                      <a:pt x="204" y="87"/>
                    </a:cubicBezTo>
                    <a:cubicBezTo>
                      <a:pt x="203" y="79"/>
                      <a:pt x="199" y="71"/>
                      <a:pt x="195" y="65"/>
                    </a:cubicBezTo>
                    <a:cubicBezTo>
                      <a:pt x="191" y="47"/>
                      <a:pt x="185" y="48"/>
                      <a:pt x="177" y="32"/>
                    </a:cubicBezTo>
                    <a:cubicBezTo>
                      <a:pt x="176" y="26"/>
                      <a:pt x="169" y="12"/>
                      <a:pt x="164" y="8"/>
                    </a:cubicBezTo>
                    <a:cubicBezTo>
                      <a:pt x="162" y="2"/>
                      <a:pt x="56" y="3"/>
                      <a:pt x="42" y="3"/>
                    </a:cubicBezTo>
                    <a:cubicBezTo>
                      <a:pt x="24" y="2"/>
                      <a:pt x="23" y="0"/>
                      <a:pt x="3" y="2"/>
                    </a:cubicBezTo>
                    <a:cubicBezTo>
                      <a:pt x="0" y="21"/>
                      <a:pt x="7" y="33"/>
                      <a:pt x="0" y="50"/>
                    </a:cubicBezTo>
                    <a:cubicBezTo>
                      <a:pt x="2" y="65"/>
                      <a:pt x="1" y="78"/>
                      <a:pt x="3" y="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/>
              <a:lstStyle/>
              <a:p>
                <a:pPr defTabSz="88670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kern="0" dirty="0">
                  <a:solidFill>
                    <a:sysClr val="windowText" lastClr="000000"/>
                  </a:solidFill>
                  <a:latin typeface="Arial"/>
                  <a:cs typeface="Arial" panose="020B0604020202020204" pitchFamily="34" charset="0"/>
                </a:endParaRPr>
              </a:p>
            </p:txBody>
          </p:sp>
          <p:sp>
            <p:nvSpPr>
              <p:cNvPr id="110" name="Text Box 13"/>
              <p:cNvSpPr txBox="1">
                <a:spLocks noChangeArrowheads="1"/>
              </p:cNvSpPr>
              <p:nvPr/>
            </p:nvSpPr>
            <p:spPr bwMode="auto">
              <a:xfrm>
                <a:off x="2151" y="2490"/>
                <a:ext cx="227" cy="136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lIns="60452" tIns="30224" rIns="60452" bIns="30224">
                <a:spAutoFit/>
              </a:bodyPr>
              <a:lstStyle>
                <a:lvl1pPr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algn="just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700" kern="0" dirty="0">
                    <a:latin typeface="Arial" pitchFamily="34" charset="0"/>
                  </a:rPr>
                  <a:t> </a:t>
                </a:r>
                <a:r>
                  <a:rPr lang="ru-RU" sz="300" kern="0" dirty="0">
                    <a:latin typeface="Arial" pitchFamily="34" charset="0"/>
                  </a:rPr>
                  <a:t>ГУ МЧС</a:t>
                </a:r>
                <a:endParaRPr lang="ru-RU" sz="600" kern="0" dirty="0">
                  <a:latin typeface="Arial" pitchFamily="34" charset="0"/>
                </a:endParaRPr>
              </a:p>
            </p:txBody>
          </p:sp>
          <p:sp>
            <p:nvSpPr>
              <p:cNvPr id="111" name="Line 14"/>
              <p:cNvSpPr>
                <a:spLocks noChangeShapeType="1"/>
              </p:cNvSpPr>
              <p:nvPr/>
            </p:nvSpPr>
            <p:spPr bwMode="auto">
              <a:xfrm flipH="1">
                <a:off x="2185" y="2518"/>
                <a:ext cx="1" cy="262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88670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kern="0" dirty="0">
                  <a:solidFill>
                    <a:sysClr val="windowText" lastClr="000000"/>
                  </a:solidFill>
                  <a:latin typeface="Arial"/>
                  <a:cs typeface="Arial" panose="020B0604020202020204" pitchFamily="34" charset="0"/>
                </a:endParaRPr>
              </a:p>
            </p:txBody>
          </p:sp>
          <p:sp>
            <p:nvSpPr>
              <p:cNvPr id="112" name="Line 15"/>
              <p:cNvSpPr>
                <a:spLocks noChangeShapeType="1"/>
              </p:cNvSpPr>
              <p:nvPr/>
            </p:nvSpPr>
            <p:spPr bwMode="auto">
              <a:xfrm flipV="1">
                <a:off x="2186" y="2607"/>
                <a:ext cx="203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88670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kern="0" dirty="0">
                  <a:solidFill>
                    <a:sysClr val="windowText" lastClr="000000"/>
                  </a:solidFill>
                  <a:latin typeface="Arial"/>
                  <a:cs typeface="Arial" panose="020B0604020202020204" pitchFamily="34" charset="0"/>
                </a:endParaRPr>
              </a:p>
            </p:txBody>
          </p:sp>
          <p:sp>
            <p:nvSpPr>
              <p:cNvPr id="113" name="Line 16"/>
              <p:cNvSpPr>
                <a:spLocks noChangeShapeType="1"/>
              </p:cNvSpPr>
              <p:nvPr/>
            </p:nvSpPr>
            <p:spPr bwMode="auto">
              <a:xfrm flipV="1">
                <a:off x="2186" y="2586"/>
                <a:ext cx="191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88670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kern="0" dirty="0">
                  <a:solidFill>
                    <a:sysClr val="windowText" lastClr="000000"/>
                  </a:solidFill>
                  <a:latin typeface="Arial"/>
                  <a:cs typeface="Arial" panose="020B0604020202020204" pitchFamily="34" charset="0"/>
                </a:endParaRPr>
              </a:p>
            </p:txBody>
          </p:sp>
          <p:sp>
            <p:nvSpPr>
              <p:cNvPr id="114" name="Line 17"/>
              <p:cNvSpPr>
                <a:spLocks noChangeShapeType="1"/>
              </p:cNvSpPr>
              <p:nvPr/>
            </p:nvSpPr>
            <p:spPr bwMode="auto">
              <a:xfrm flipV="1">
                <a:off x="2185" y="2519"/>
                <a:ext cx="164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88670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kern="0" dirty="0">
                  <a:solidFill>
                    <a:sysClr val="windowText" lastClr="000000"/>
                  </a:solidFill>
                  <a:latin typeface="Arial"/>
                  <a:cs typeface="Arial" panose="020B0604020202020204" pitchFamily="34" charset="0"/>
                </a:endParaRPr>
              </a:p>
            </p:txBody>
          </p:sp>
          <p:sp>
            <p:nvSpPr>
              <p:cNvPr id="115" name="Line 18"/>
              <p:cNvSpPr>
                <a:spLocks noChangeShapeType="1"/>
              </p:cNvSpPr>
              <p:nvPr/>
            </p:nvSpPr>
            <p:spPr bwMode="auto">
              <a:xfrm flipV="1">
                <a:off x="2186" y="2539"/>
                <a:ext cx="172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88670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kern="0" dirty="0">
                  <a:solidFill>
                    <a:sysClr val="windowText" lastClr="000000"/>
                  </a:solidFill>
                  <a:latin typeface="Arial"/>
                  <a:cs typeface="Arial" panose="020B0604020202020204" pitchFamily="34" charset="0"/>
                </a:endParaRPr>
              </a:p>
            </p:txBody>
          </p:sp>
          <p:sp>
            <p:nvSpPr>
              <p:cNvPr id="116" name="Line 19"/>
              <p:cNvSpPr>
                <a:spLocks noChangeShapeType="1"/>
              </p:cNvSpPr>
              <p:nvPr/>
            </p:nvSpPr>
            <p:spPr bwMode="auto">
              <a:xfrm>
                <a:off x="2349" y="2519"/>
                <a:ext cx="41" cy="85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88670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kern="0" dirty="0">
                  <a:solidFill>
                    <a:sysClr val="windowText" lastClr="000000"/>
                  </a:solidFill>
                  <a:latin typeface="Arial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164" name="Прямоугольник 12"/>
          <p:cNvSpPr>
            <a:spLocks noChangeArrowheads="1"/>
          </p:cNvSpPr>
          <p:nvPr/>
        </p:nvSpPr>
        <p:spPr bwMode="auto">
          <a:xfrm>
            <a:off x="2286000" y="3078163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20000"/>
              </a:spcBef>
            </a:pPr>
            <a:endParaRPr lang="ru-RU" altLang="ru-RU">
              <a:solidFill>
                <a:srgbClr val="000000"/>
              </a:solidFill>
              <a:cs typeface="Times New Roman" pitchFamily="18" charset="0"/>
            </a:endParaRPr>
          </a:p>
        </p:txBody>
      </p:sp>
      <p:pic>
        <p:nvPicPr>
          <p:cNvPr id="4165" name="Picture 52" descr="2222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68438" y="5832475"/>
            <a:ext cx="358775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66" name="Text Box 25"/>
          <p:cNvSpPr txBox="1">
            <a:spLocks noChangeArrowheads="1"/>
          </p:cNvSpPr>
          <p:nvPr/>
        </p:nvSpPr>
        <p:spPr bwMode="auto">
          <a:xfrm>
            <a:off x="5743575" y="4941888"/>
            <a:ext cx="1254125" cy="395287"/>
          </a:xfrm>
          <a:prstGeom prst="rect">
            <a:avLst/>
          </a:prstGeom>
          <a:solidFill>
            <a:srgbClr val="FFFFFF">
              <a:alpha val="72940"/>
            </a:srgbClr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86291" tIns="43153" rIns="86291" bIns="43153">
            <a:spAutoFit/>
          </a:bodyPr>
          <a:lstStyle/>
          <a:p>
            <a:pPr eaLnBrk="1" hangingPunct="1"/>
            <a:r>
              <a:rPr lang="ru-RU" altLang="ru-RU" sz="1000" b="1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-30,-35° </a:t>
            </a:r>
            <a:endParaRPr lang="ru-RU" altLang="ru-RU" sz="100" b="1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eaLnBrk="1" hangingPunct="1"/>
            <a:r>
              <a:rPr lang="ru-RU" altLang="ru-RU" sz="1000" b="1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-14,-19°</a:t>
            </a:r>
          </a:p>
        </p:txBody>
      </p:sp>
      <p:cxnSp>
        <p:nvCxnSpPr>
          <p:cNvPr id="77" name="Прямая со стрелкой 76"/>
          <p:cNvCxnSpPr/>
          <p:nvPr/>
        </p:nvCxnSpPr>
        <p:spPr>
          <a:xfrm flipH="1" flipV="1">
            <a:off x="4508500" y="3397250"/>
            <a:ext cx="4763" cy="1760538"/>
          </a:xfrm>
          <a:prstGeom prst="straightConnector1">
            <a:avLst/>
          </a:prstGeom>
          <a:ln w="254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 стрелкой 101"/>
          <p:cNvCxnSpPr/>
          <p:nvPr/>
        </p:nvCxnSpPr>
        <p:spPr>
          <a:xfrm flipH="1" flipV="1">
            <a:off x="2074863" y="2909888"/>
            <a:ext cx="41275" cy="1450975"/>
          </a:xfrm>
          <a:prstGeom prst="straightConnector1">
            <a:avLst/>
          </a:prstGeom>
          <a:ln w="254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69" name="Picture 35" descr="vet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51138" y="3024188"/>
            <a:ext cx="395287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70" name="Picture 35" descr="vet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1000" y="4462463"/>
            <a:ext cx="395288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Picture 5"/>
          <p:cNvPicPr>
            <a:picLocks noChangeAspect="1" noChangeArrowheads="1"/>
          </p:cNvPicPr>
          <p:nvPr/>
        </p:nvPicPr>
        <p:blipFill>
          <a:blip r:embed="rId12" cstate="print">
            <a:duotone>
              <a:prstClr val="black"/>
              <a:srgbClr val="0000FF">
                <a:tint val="45000"/>
                <a:satMod val="400000"/>
              </a:srgbClr>
            </a:duotone>
            <a:extLst/>
          </a:blip>
          <a:srcRect/>
          <a:stretch>
            <a:fillRect/>
          </a:stretch>
        </p:blipFill>
        <p:spPr bwMode="auto">
          <a:xfrm>
            <a:off x="5022044" y="6045881"/>
            <a:ext cx="287301" cy="242242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84" name="Picture 5"/>
          <p:cNvPicPr>
            <a:picLocks noChangeAspect="1" noChangeArrowheads="1"/>
          </p:cNvPicPr>
          <p:nvPr/>
        </p:nvPicPr>
        <p:blipFill>
          <a:blip r:embed="rId12" cstate="print">
            <a:duotone>
              <a:prstClr val="black"/>
              <a:srgbClr val="0000FF">
                <a:tint val="45000"/>
                <a:satMod val="400000"/>
              </a:srgbClr>
            </a:duotone>
            <a:extLst/>
          </a:blip>
          <a:srcRect/>
          <a:stretch>
            <a:fillRect/>
          </a:stretch>
        </p:blipFill>
        <p:spPr bwMode="auto">
          <a:xfrm>
            <a:off x="1858710" y="1792288"/>
            <a:ext cx="287301" cy="242242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88" name="Picture 5"/>
          <p:cNvPicPr>
            <a:picLocks noChangeAspect="1" noChangeArrowheads="1"/>
          </p:cNvPicPr>
          <p:nvPr/>
        </p:nvPicPr>
        <p:blipFill>
          <a:blip r:embed="rId12" cstate="print">
            <a:duotone>
              <a:prstClr val="black"/>
              <a:srgbClr val="0000FF">
                <a:tint val="45000"/>
                <a:satMod val="400000"/>
              </a:srgbClr>
            </a:duotone>
            <a:extLst/>
          </a:blip>
          <a:srcRect/>
          <a:stretch>
            <a:fillRect/>
          </a:stretch>
        </p:blipFill>
        <p:spPr bwMode="auto">
          <a:xfrm>
            <a:off x="2766237" y="3511402"/>
            <a:ext cx="287301" cy="242242"/>
          </a:xfrm>
          <a:prstGeom prst="rect">
            <a:avLst/>
          </a:prstGeom>
          <a:noFill/>
          <a:ln>
            <a:noFill/>
          </a:ln>
          <a:extLst/>
        </p:spPr>
      </p:pic>
      <p:cxnSp>
        <p:nvCxnSpPr>
          <p:cNvPr id="105" name="Прямая со стрелкой 104"/>
          <p:cNvCxnSpPr/>
          <p:nvPr/>
        </p:nvCxnSpPr>
        <p:spPr>
          <a:xfrm flipH="1" flipV="1">
            <a:off x="7018338" y="4225925"/>
            <a:ext cx="23812" cy="1624013"/>
          </a:xfrm>
          <a:prstGeom prst="straightConnector1">
            <a:avLst/>
          </a:prstGeom>
          <a:ln w="254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75" name="Oval 291"/>
          <p:cNvSpPr>
            <a:spLocks noChangeArrowheads="1"/>
          </p:cNvSpPr>
          <p:nvPr/>
        </p:nvSpPr>
        <p:spPr bwMode="auto">
          <a:xfrm>
            <a:off x="6357938" y="4786313"/>
            <a:ext cx="1357312" cy="67945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74569" tIns="37328" rIns="74569" bIns="37328" anchor="ctr"/>
          <a:lstStyle/>
          <a:p>
            <a:pPr algn="ctr" defTabSz="908050" eaLnBrk="1" hangingPunct="1">
              <a:spcBef>
                <a:spcPct val="20000"/>
              </a:spcBef>
            </a:pPr>
            <a:r>
              <a:rPr lang="ru-RU" altLang="ru-RU" sz="8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6-11 м/с</a:t>
            </a:r>
          </a:p>
        </p:txBody>
      </p:sp>
      <p:sp>
        <p:nvSpPr>
          <p:cNvPr id="4176" name="Oval 291"/>
          <p:cNvSpPr>
            <a:spLocks noChangeArrowheads="1"/>
          </p:cNvSpPr>
          <p:nvPr/>
        </p:nvSpPr>
        <p:spPr bwMode="auto">
          <a:xfrm>
            <a:off x="3935413" y="4002088"/>
            <a:ext cx="1128712" cy="649287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74569" tIns="37328" rIns="74569" bIns="37328" anchor="ctr"/>
          <a:lstStyle/>
          <a:p>
            <a:pPr algn="ctr" defTabSz="908050" eaLnBrk="1" hangingPunct="1">
              <a:spcBef>
                <a:spcPct val="20000"/>
              </a:spcBef>
            </a:pPr>
            <a:r>
              <a:rPr lang="ru-RU" altLang="ru-RU" sz="8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6-11 м/с, </a:t>
            </a:r>
          </a:p>
          <a:p>
            <a:pPr algn="ctr" defTabSz="908050" eaLnBrk="1" hangingPunct="1">
              <a:spcBef>
                <a:spcPct val="20000"/>
              </a:spcBef>
            </a:pPr>
            <a:r>
              <a:rPr lang="ru-RU" altLang="ru-RU" sz="8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порывы 12-17 м/с</a:t>
            </a:r>
          </a:p>
        </p:txBody>
      </p:sp>
      <p:sp>
        <p:nvSpPr>
          <p:cNvPr id="4177" name="Oval 291"/>
          <p:cNvSpPr>
            <a:spLocks noChangeArrowheads="1"/>
          </p:cNvSpPr>
          <p:nvPr/>
        </p:nvSpPr>
        <p:spPr bwMode="auto">
          <a:xfrm>
            <a:off x="1500188" y="3286125"/>
            <a:ext cx="1128712" cy="75565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74569" tIns="37328" rIns="74569" bIns="37328" anchor="ctr"/>
          <a:lstStyle/>
          <a:p>
            <a:pPr algn="ctr" defTabSz="908050" eaLnBrk="1" hangingPunct="1">
              <a:spcBef>
                <a:spcPct val="20000"/>
              </a:spcBef>
            </a:pPr>
            <a:r>
              <a:rPr lang="ru-RU" altLang="ru-RU" sz="8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6-11 м/с, </a:t>
            </a:r>
          </a:p>
          <a:p>
            <a:pPr algn="ctr" defTabSz="908050" eaLnBrk="1" hangingPunct="1">
              <a:spcBef>
                <a:spcPct val="20000"/>
              </a:spcBef>
            </a:pPr>
            <a:r>
              <a:rPr lang="ru-RU" altLang="ru-RU" sz="8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порывы 12-17 м/с</a:t>
            </a:r>
          </a:p>
        </p:txBody>
      </p:sp>
      <p:pic>
        <p:nvPicPr>
          <p:cNvPr id="4178" name="Рисунок 4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787525" y="4425950"/>
            <a:ext cx="676275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79" name="Рисунок 93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256338" y="4411663"/>
            <a:ext cx="676275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80" name="Picture 54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62075" y="4259263"/>
            <a:ext cx="21590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81" name="Picture 54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3038" y="4960938"/>
            <a:ext cx="21590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82" name="Picture 54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33775" y="3475038"/>
            <a:ext cx="21590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20" name="Picture 76"/>
          <p:cNvPicPr>
            <a:picLocks noChangeAspect="1" noChangeArrowheads="1"/>
          </p:cNvPicPr>
          <p:nvPr/>
        </p:nvPicPr>
        <p:blipFill>
          <a:blip r:embed="rId3" cstate="print"/>
          <a:srcRect t="4265" r="6744"/>
          <a:stretch>
            <a:fillRect/>
          </a:stretch>
        </p:blipFill>
        <p:spPr bwMode="auto">
          <a:xfrm>
            <a:off x="4500563" y="3643313"/>
            <a:ext cx="4643437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" name="Picture 75"/>
          <p:cNvPicPr>
            <a:picLocks noChangeAspect="1" noChangeArrowheads="1"/>
          </p:cNvPicPr>
          <p:nvPr/>
        </p:nvPicPr>
        <p:blipFill>
          <a:blip r:embed="rId4" cstate="print"/>
          <a:srcRect l="11364" t="11620" r="15909"/>
          <a:stretch>
            <a:fillRect/>
          </a:stretch>
        </p:blipFill>
        <p:spPr bwMode="auto">
          <a:xfrm>
            <a:off x="0" y="3643313"/>
            <a:ext cx="4572000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6218" name="Picture 74"/>
          <p:cNvPicPr>
            <a:picLocks noChangeAspect="1" noChangeArrowheads="1"/>
          </p:cNvPicPr>
          <p:nvPr/>
        </p:nvPicPr>
        <p:blipFill>
          <a:blip r:embed="rId5" cstate="print"/>
          <a:srcRect l="9262" t="7843" r="4739" b="9804"/>
          <a:stretch>
            <a:fillRect/>
          </a:stretch>
        </p:blipFill>
        <p:spPr bwMode="auto">
          <a:xfrm>
            <a:off x="4500563" y="714375"/>
            <a:ext cx="4643437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2" name="Picture 73"/>
          <p:cNvPicPr>
            <a:picLocks noChangeAspect="1" noChangeArrowheads="1"/>
          </p:cNvPicPr>
          <p:nvPr/>
        </p:nvPicPr>
        <p:blipFill>
          <a:blip r:embed="rId6" cstate="print"/>
          <a:srcRect l="10475" t="11765" r="5726" b="3922"/>
          <a:stretch>
            <a:fillRect/>
          </a:stretch>
        </p:blipFill>
        <p:spPr bwMode="auto">
          <a:xfrm>
            <a:off x="0" y="642938"/>
            <a:ext cx="4572000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cxnSp>
        <p:nvCxnSpPr>
          <p:cNvPr id="814" name="Прямая соединительная линия 813"/>
          <p:cNvCxnSpPr/>
          <p:nvPr/>
        </p:nvCxnSpPr>
        <p:spPr>
          <a:xfrm rot="16200000" flipH="1">
            <a:off x="1544637" y="3824288"/>
            <a:ext cx="6048375" cy="1905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7" name="Прямая соединительная линия 836"/>
          <p:cNvCxnSpPr/>
          <p:nvPr/>
        </p:nvCxnSpPr>
        <p:spPr>
          <a:xfrm>
            <a:off x="0" y="3697288"/>
            <a:ext cx="9144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6" name="TextBox 845"/>
          <p:cNvSpPr txBox="1"/>
          <p:nvPr/>
        </p:nvSpPr>
        <p:spPr>
          <a:xfrm>
            <a:off x="0" y="1571612"/>
            <a:ext cx="785786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8" name="TextBox 817"/>
          <p:cNvSpPr txBox="1"/>
          <p:nvPr/>
        </p:nvSpPr>
        <p:spPr>
          <a:xfrm>
            <a:off x="1500166" y="2500306"/>
            <a:ext cx="916140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0" name="TextBox 809"/>
          <p:cNvSpPr txBox="1"/>
          <p:nvPr/>
        </p:nvSpPr>
        <p:spPr>
          <a:xfrm>
            <a:off x="1928795" y="1354928"/>
            <a:ext cx="720123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60" name="TextBox 859"/>
          <p:cNvSpPr txBox="1"/>
          <p:nvPr/>
        </p:nvSpPr>
        <p:spPr>
          <a:xfrm>
            <a:off x="142844" y="3429000"/>
            <a:ext cx="1078790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5" name="TextBox 814"/>
          <p:cNvSpPr txBox="1"/>
          <p:nvPr/>
        </p:nvSpPr>
        <p:spPr>
          <a:xfrm>
            <a:off x="791091" y="794155"/>
            <a:ext cx="3245571" cy="231061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76369" tIns="38213" rIns="76369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384758">
              <a:defRPr/>
            </a:pPr>
            <a:r>
              <a:rPr lang="ru-RU" sz="1000" dirty="0" smtClean="0">
                <a:solidFill>
                  <a:prstClr val="black"/>
                </a:solidFill>
              </a:rPr>
              <a:t>05.00 </a:t>
            </a:r>
            <a:r>
              <a:rPr lang="ru-RU" sz="1000" dirty="0">
                <a:solidFill>
                  <a:prstClr val="black"/>
                </a:solidFill>
              </a:rPr>
              <a:t>(мест.) </a:t>
            </a:r>
            <a:r>
              <a:rPr lang="ru-RU" sz="1000" dirty="0" smtClean="0">
                <a:solidFill>
                  <a:prstClr val="black"/>
                </a:solidFill>
              </a:rPr>
              <a:t>26.02.2021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835" name="TextBox 834"/>
          <p:cNvSpPr txBox="1"/>
          <p:nvPr/>
        </p:nvSpPr>
        <p:spPr>
          <a:xfrm>
            <a:off x="3" y="4566396"/>
            <a:ext cx="767819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36" name="TextBox 835"/>
          <p:cNvSpPr txBox="1"/>
          <p:nvPr/>
        </p:nvSpPr>
        <p:spPr>
          <a:xfrm>
            <a:off x="1500168" y="5503074"/>
            <a:ext cx="811479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38" name="TextBox 837"/>
          <p:cNvSpPr txBox="1"/>
          <p:nvPr/>
        </p:nvSpPr>
        <p:spPr>
          <a:xfrm>
            <a:off x="1857357" y="4365680"/>
            <a:ext cx="615462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39" name="TextBox 838"/>
          <p:cNvSpPr txBox="1"/>
          <p:nvPr/>
        </p:nvSpPr>
        <p:spPr>
          <a:xfrm>
            <a:off x="255671" y="6220356"/>
            <a:ext cx="1213166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41" name="TextBox 840"/>
          <p:cNvSpPr txBox="1"/>
          <p:nvPr/>
        </p:nvSpPr>
        <p:spPr>
          <a:xfrm>
            <a:off x="5855833" y="5538784"/>
            <a:ext cx="1000173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42" name="TextBox 841"/>
          <p:cNvSpPr txBox="1"/>
          <p:nvPr/>
        </p:nvSpPr>
        <p:spPr>
          <a:xfrm>
            <a:off x="6500825" y="4231868"/>
            <a:ext cx="624358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43" name="TextBox 842"/>
          <p:cNvSpPr txBox="1"/>
          <p:nvPr/>
        </p:nvSpPr>
        <p:spPr>
          <a:xfrm>
            <a:off x="4708290" y="6324997"/>
            <a:ext cx="1132163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1" name="TextBox 810"/>
          <p:cNvSpPr txBox="1"/>
          <p:nvPr/>
        </p:nvSpPr>
        <p:spPr>
          <a:xfrm>
            <a:off x="4572001" y="1354929"/>
            <a:ext cx="642942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7" name="TextBox 816"/>
          <p:cNvSpPr txBox="1"/>
          <p:nvPr/>
        </p:nvSpPr>
        <p:spPr>
          <a:xfrm>
            <a:off x="6072198" y="2571744"/>
            <a:ext cx="1000173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20" name="TextBox 819"/>
          <p:cNvSpPr txBox="1"/>
          <p:nvPr/>
        </p:nvSpPr>
        <p:spPr>
          <a:xfrm>
            <a:off x="4786314" y="3429000"/>
            <a:ext cx="1132163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21" name="TextBox 820"/>
          <p:cNvSpPr txBox="1"/>
          <p:nvPr/>
        </p:nvSpPr>
        <p:spPr>
          <a:xfrm>
            <a:off x="5170643" y="833580"/>
            <a:ext cx="3245571" cy="231061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76369" tIns="38213" rIns="76369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384758">
              <a:defRPr/>
            </a:pPr>
            <a:r>
              <a:rPr lang="ru-RU" sz="1000" dirty="0" smtClean="0">
                <a:solidFill>
                  <a:prstClr val="black"/>
                </a:solidFill>
              </a:rPr>
              <a:t>08.00 </a:t>
            </a:r>
            <a:r>
              <a:rPr lang="ru-RU" sz="1000" dirty="0">
                <a:solidFill>
                  <a:prstClr val="black"/>
                </a:solidFill>
              </a:rPr>
              <a:t>(мест.) </a:t>
            </a:r>
            <a:r>
              <a:rPr lang="ru-RU" sz="1000" dirty="0" smtClean="0">
                <a:solidFill>
                  <a:prstClr val="black"/>
                </a:solidFill>
              </a:rPr>
              <a:t>26.02.2021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822" name="TextBox 821"/>
          <p:cNvSpPr txBox="1"/>
          <p:nvPr/>
        </p:nvSpPr>
        <p:spPr>
          <a:xfrm>
            <a:off x="5255521" y="3759343"/>
            <a:ext cx="3245571" cy="231061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76369" tIns="38213" rIns="76369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384758">
              <a:defRPr/>
            </a:pPr>
            <a:r>
              <a:rPr lang="ru-RU" sz="1000" dirty="0" smtClean="0">
                <a:solidFill>
                  <a:prstClr val="black"/>
                </a:solidFill>
              </a:rPr>
              <a:t>17.00 </a:t>
            </a:r>
            <a:r>
              <a:rPr lang="ru-RU" sz="1000" dirty="0">
                <a:solidFill>
                  <a:prstClr val="black"/>
                </a:solidFill>
              </a:rPr>
              <a:t>(мест.) </a:t>
            </a:r>
            <a:r>
              <a:rPr lang="ru-RU" sz="1000" dirty="0" smtClean="0">
                <a:solidFill>
                  <a:prstClr val="black"/>
                </a:solidFill>
              </a:rPr>
              <a:t>26.02.2021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823" name="TextBox 822"/>
          <p:cNvSpPr txBox="1"/>
          <p:nvPr/>
        </p:nvSpPr>
        <p:spPr>
          <a:xfrm>
            <a:off x="791090" y="3753877"/>
            <a:ext cx="3245571" cy="231061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76369" tIns="38213" rIns="76369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384758">
              <a:defRPr/>
            </a:pPr>
            <a:r>
              <a:rPr lang="ru-RU" sz="1000" dirty="0" smtClean="0">
                <a:solidFill>
                  <a:prstClr val="black"/>
                </a:solidFill>
              </a:rPr>
              <a:t>11.00 </a:t>
            </a:r>
            <a:r>
              <a:rPr lang="ru-RU" sz="1000" dirty="0">
                <a:solidFill>
                  <a:prstClr val="black"/>
                </a:solidFill>
              </a:rPr>
              <a:t>(мест.) </a:t>
            </a:r>
            <a:r>
              <a:rPr lang="ru-RU" sz="1000" dirty="0" smtClean="0">
                <a:solidFill>
                  <a:prstClr val="black"/>
                </a:solidFill>
              </a:rPr>
              <a:t>26.02.2021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432" name="Text Box 2"/>
          <p:cNvSpPr txBox="1">
            <a:spLocks noChangeArrowheads="1"/>
          </p:cNvSpPr>
          <p:nvPr/>
        </p:nvSpPr>
        <p:spPr bwMode="auto">
          <a:xfrm>
            <a:off x="0" y="-12700"/>
            <a:ext cx="9144000" cy="804863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22" tIns="32615" rIns="65222" bIns="32615" anchor="ctr"/>
          <a:lstStyle>
            <a:defPPr>
              <a:defRPr lang="ru-RU"/>
            </a:defPPr>
            <a:lvl1pPr algn="ctr" defTabSz="778206">
              <a:defRPr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 marL="389626" defTabSz="779252">
              <a:defRPr sz="1500"/>
            </a:lvl2pPr>
            <a:lvl3pPr marL="779252" defTabSz="779252">
              <a:defRPr sz="1500"/>
            </a:lvl3pPr>
            <a:lvl4pPr marL="1168878" defTabSz="779252">
              <a:defRPr sz="1500"/>
            </a:lvl4pPr>
            <a:lvl5pPr marL="1558503" defTabSz="779252"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pPr>
              <a:defRPr/>
            </a:pPr>
            <a:r>
              <a:rPr lang="ru-RU" sz="1400" dirty="0"/>
              <a:t>ПРОГНОЗ </a:t>
            </a:r>
            <a:r>
              <a:rPr lang="ru-RU" sz="1400" dirty="0" smtClean="0">
                <a:solidFill>
                  <a:srgbClr val="FFFFFF"/>
                </a:solidFill>
              </a:rPr>
              <a:t> ТЕМПЕРАТОРУНОГО ФОНА </a:t>
            </a:r>
            <a:r>
              <a:rPr lang="ru-RU" sz="1400" dirty="0" smtClean="0"/>
              <a:t>НА </a:t>
            </a:r>
            <a:r>
              <a:rPr lang="ru-RU" sz="1400" dirty="0"/>
              <a:t>ТЕРРИТОРИИ</a:t>
            </a:r>
          </a:p>
          <a:p>
            <a:pPr>
              <a:defRPr/>
            </a:pPr>
            <a:r>
              <a:rPr lang="ru-RU" sz="1400" dirty="0"/>
              <a:t>ОРЕНБУРГСКОЙ  ОБЛАСТИ  НА </a:t>
            </a:r>
            <a:r>
              <a:rPr lang="ru-RU" sz="1400" dirty="0" smtClean="0"/>
              <a:t>26.02.2021</a:t>
            </a:r>
            <a:endParaRPr lang="ru-RU" sz="1400" dirty="0"/>
          </a:p>
        </p:txBody>
      </p:sp>
      <p:sp>
        <p:nvSpPr>
          <p:cNvPr id="431" name="TextBox 430"/>
          <p:cNvSpPr txBox="1"/>
          <p:nvPr/>
        </p:nvSpPr>
        <p:spPr>
          <a:xfrm>
            <a:off x="6500826" y="1500174"/>
            <a:ext cx="720123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433" name="TextBox 432"/>
          <p:cNvSpPr txBox="1"/>
          <p:nvPr/>
        </p:nvSpPr>
        <p:spPr>
          <a:xfrm>
            <a:off x="4572000" y="4572008"/>
            <a:ext cx="801368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000" dirty="0">
              <a:solidFill>
                <a:prstClr val="white"/>
              </a:solidFill>
            </a:endParaRPr>
          </a:p>
        </p:txBody>
      </p:sp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6100" y="4824413"/>
            <a:ext cx="2159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8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6100" y="1714500"/>
            <a:ext cx="2159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9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28100" y="1714500"/>
            <a:ext cx="2159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4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28100" y="4895850"/>
            <a:ext cx="2159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6"/>
          <p:cNvPicPr>
            <a:picLocks noChangeAspect="1" noChangeArrowheads="1"/>
          </p:cNvPicPr>
          <p:nvPr/>
        </p:nvPicPr>
        <p:blipFill>
          <a:blip r:embed="rId3" cstate="print"/>
          <a:srcRect l="8612" t="-1105" r="10189"/>
          <a:stretch>
            <a:fillRect/>
          </a:stretch>
        </p:blipFill>
        <p:spPr bwMode="auto">
          <a:xfrm>
            <a:off x="4429125" y="3571875"/>
            <a:ext cx="471487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8267" name="Picture 75"/>
          <p:cNvPicPr>
            <a:picLocks noChangeAspect="1" noChangeArrowheads="1"/>
          </p:cNvPicPr>
          <p:nvPr/>
        </p:nvPicPr>
        <p:blipFill>
          <a:blip r:embed="rId4" cstate="print"/>
          <a:srcRect l="7004" t="11981" r="3360" b="1957"/>
          <a:stretch>
            <a:fillRect/>
          </a:stretch>
        </p:blipFill>
        <p:spPr bwMode="auto">
          <a:xfrm>
            <a:off x="0" y="3714750"/>
            <a:ext cx="4572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8266" name="Picture 74"/>
          <p:cNvPicPr>
            <a:picLocks noChangeAspect="1" noChangeArrowheads="1"/>
          </p:cNvPicPr>
          <p:nvPr/>
        </p:nvPicPr>
        <p:blipFill>
          <a:blip r:embed="rId5" cstate="print"/>
          <a:srcRect r="6768" b="10638"/>
          <a:stretch>
            <a:fillRect/>
          </a:stretch>
        </p:blipFill>
        <p:spPr bwMode="auto">
          <a:xfrm>
            <a:off x="4357688" y="714375"/>
            <a:ext cx="4786312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8265" name="Picture 73"/>
          <p:cNvPicPr>
            <a:picLocks noChangeAspect="1" noChangeArrowheads="1"/>
          </p:cNvPicPr>
          <p:nvPr/>
        </p:nvPicPr>
        <p:blipFill>
          <a:blip r:embed="rId6" cstate="print"/>
          <a:srcRect l="2820" r="6963" b="4651"/>
          <a:stretch>
            <a:fillRect/>
          </a:stretch>
        </p:blipFill>
        <p:spPr bwMode="auto">
          <a:xfrm>
            <a:off x="0" y="785813"/>
            <a:ext cx="457200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cxnSp>
        <p:nvCxnSpPr>
          <p:cNvPr id="814" name="Прямая соединительная линия 813"/>
          <p:cNvCxnSpPr/>
          <p:nvPr/>
        </p:nvCxnSpPr>
        <p:spPr>
          <a:xfrm rot="16200000" flipH="1">
            <a:off x="1544637" y="3824288"/>
            <a:ext cx="6048375" cy="1905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7" name="Прямая соединительная линия 836"/>
          <p:cNvCxnSpPr/>
          <p:nvPr/>
        </p:nvCxnSpPr>
        <p:spPr>
          <a:xfrm>
            <a:off x="0" y="3697288"/>
            <a:ext cx="9144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6" name="TextBox 845"/>
          <p:cNvSpPr txBox="1"/>
          <p:nvPr/>
        </p:nvSpPr>
        <p:spPr>
          <a:xfrm>
            <a:off x="0" y="1785926"/>
            <a:ext cx="785786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8" name="TextBox 817"/>
          <p:cNvSpPr txBox="1"/>
          <p:nvPr/>
        </p:nvSpPr>
        <p:spPr>
          <a:xfrm>
            <a:off x="1428729" y="2559229"/>
            <a:ext cx="916140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0" name="TextBox 809"/>
          <p:cNvSpPr txBox="1"/>
          <p:nvPr/>
        </p:nvSpPr>
        <p:spPr>
          <a:xfrm>
            <a:off x="1857356" y="1500174"/>
            <a:ext cx="720123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60" name="TextBox 859"/>
          <p:cNvSpPr txBox="1"/>
          <p:nvPr/>
        </p:nvSpPr>
        <p:spPr>
          <a:xfrm>
            <a:off x="142844" y="3429000"/>
            <a:ext cx="1078790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5" name="TextBox 814"/>
          <p:cNvSpPr txBox="1"/>
          <p:nvPr/>
        </p:nvSpPr>
        <p:spPr>
          <a:xfrm>
            <a:off x="791091" y="794155"/>
            <a:ext cx="3245571" cy="231061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76369" tIns="38213" rIns="76369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384758">
              <a:defRPr/>
            </a:pPr>
            <a:r>
              <a:rPr lang="ru-RU" sz="1000" dirty="0" smtClean="0">
                <a:solidFill>
                  <a:prstClr val="black"/>
                </a:solidFill>
              </a:rPr>
              <a:t>07.00 </a:t>
            </a:r>
            <a:r>
              <a:rPr lang="ru-RU" sz="1000" dirty="0">
                <a:solidFill>
                  <a:prstClr val="black"/>
                </a:solidFill>
              </a:rPr>
              <a:t>(мест.) </a:t>
            </a:r>
            <a:r>
              <a:rPr lang="ru-RU" sz="1000" dirty="0" smtClean="0">
                <a:solidFill>
                  <a:prstClr val="black"/>
                </a:solidFill>
              </a:rPr>
              <a:t>26.02.2021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835" name="TextBox 834"/>
          <p:cNvSpPr txBox="1"/>
          <p:nvPr/>
        </p:nvSpPr>
        <p:spPr>
          <a:xfrm>
            <a:off x="3" y="4566396"/>
            <a:ext cx="767819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36" name="TextBox 835"/>
          <p:cNvSpPr txBox="1"/>
          <p:nvPr/>
        </p:nvSpPr>
        <p:spPr>
          <a:xfrm>
            <a:off x="1500166" y="5643578"/>
            <a:ext cx="811479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38" name="TextBox 837"/>
          <p:cNvSpPr txBox="1"/>
          <p:nvPr/>
        </p:nvSpPr>
        <p:spPr>
          <a:xfrm>
            <a:off x="1857357" y="4365680"/>
            <a:ext cx="615462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39" name="TextBox 838"/>
          <p:cNvSpPr txBox="1"/>
          <p:nvPr/>
        </p:nvSpPr>
        <p:spPr>
          <a:xfrm>
            <a:off x="142844" y="6500834"/>
            <a:ext cx="1213166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41" name="TextBox 840"/>
          <p:cNvSpPr txBox="1"/>
          <p:nvPr/>
        </p:nvSpPr>
        <p:spPr>
          <a:xfrm>
            <a:off x="5855833" y="5538784"/>
            <a:ext cx="1000173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42" name="TextBox 841"/>
          <p:cNvSpPr txBox="1"/>
          <p:nvPr/>
        </p:nvSpPr>
        <p:spPr>
          <a:xfrm>
            <a:off x="6500825" y="4231868"/>
            <a:ext cx="624358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43" name="TextBox 842"/>
          <p:cNvSpPr txBox="1"/>
          <p:nvPr/>
        </p:nvSpPr>
        <p:spPr>
          <a:xfrm>
            <a:off x="4714876" y="6500834"/>
            <a:ext cx="1132163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1" name="TextBox 810"/>
          <p:cNvSpPr txBox="1"/>
          <p:nvPr/>
        </p:nvSpPr>
        <p:spPr>
          <a:xfrm>
            <a:off x="4572000" y="1714488"/>
            <a:ext cx="642942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7" name="TextBox 816"/>
          <p:cNvSpPr txBox="1"/>
          <p:nvPr/>
        </p:nvSpPr>
        <p:spPr>
          <a:xfrm>
            <a:off x="6000760" y="2500306"/>
            <a:ext cx="1000173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20" name="TextBox 819"/>
          <p:cNvSpPr txBox="1"/>
          <p:nvPr/>
        </p:nvSpPr>
        <p:spPr>
          <a:xfrm>
            <a:off x="4786314" y="3357562"/>
            <a:ext cx="1132163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21" name="TextBox 820"/>
          <p:cNvSpPr txBox="1"/>
          <p:nvPr/>
        </p:nvSpPr>
        <p:spPr>
          <a:xfrm>
            <a:off x="5170643" y="833580"/>
            <a:ext cx="3245571" cy="231061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76369" tIns="38213" rIns="76369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384758">
              <a:defRPr/>
            </a:pPr>
            <a:r>
              <a:rPr lang="ru-RU" sz="1000" dirty="0" smtClean="0">
                <a:solidFill>
                  <a:prstClr val="black"/>
                </a:solidFill>
              </a:rPr>
              <a:t>1100 </a:t>
            </a:r>
            <a:r>
              <a:rPr lang="ru-RU" sz="1000" dirty="0">
                <a:solidFill>
                  <a:prstClr val="black"/>
                </a:solidFill>
              </a:rPr>
              <a:t>(мест.) </a:t>
            </a:r>
            <a:r>
              <a:rPr lang="ru-RU" sz="1000" dirty="0" smtClean="0">
                <a:solidFill>
                  <a:prstClr val="black"/>
                </a:solidFill>
              </a:rPr>
              <a:t>26.02.2021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822" name="TextBox 821"/>
          <p:cNvSpPr txBox="1"/>
          <p:nvPr/>
        </p:nvSpPr>
        <p:spPr>
          <a:xfrm>
            <a:off x="5255521" y="3759343"/>
            <a:ext cx="3245571" cy="231061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76369" tIns="38213" rIns="76369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384758">
              <a:defRPr/>
            </a:pPr>
            <a:r>
              <a:rPr lang="ru-RU" sz="1000" dirty="0" smtClean="0">
                <a:solidFill>
                  <a:prstClr val="black"/>
                </a:solidFill>
              </a:rPr>
              <a:t>20.00 </a:t>
            </a:r>
            <a:r>
              <a:rPr lang="ru-RU" sz="1000" dirty="0">
                <a:solidFill>
                  <a:prstClr val="black"/>
                </a:solidFill>
              </a:rPr>
              <a:t>(мест.) </a:t>
            </a:r>
            <a:r>
              <a:rPr lang="ru-RU" sz="1000" dirty="0" smtClean="0">
                <a:solidFill>
                  <a:prstClr val="black"/>
                </a:solidFill>
              </a:rPr>
              <a:t>26.02.2021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823" name="TextBox 822"/>
          <p:cNvSpPr txBox="1"/>
          <p:nvPr/>
        </p:nvSpPr>
        <p:spPr>
          <a:xfrm>
            <a:off x="791090" y="3753877"/>
            <a:ext cx="3245571" cy="231061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76369" tIns="38213" rIns="76369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384758">
              <a:defRPr/>
            </a:pPr>
            <a:r>
              <a:rPr lang="ru-RU" sz="1000" dirty="0" smtClean="0">
                <a:solidFill>
                  <a:prstClr val="black"/>
                </a:solidFill>
              </a:rPr>
              <a:t>16.00 </a:t>
            </a:r>
            <a:r>
              <a:rPr lang="ru-RU" sz="1000" dirty="0">
                <a:solidFill>
                  <a:prstClr val="black"/>
                </a:solidFill>
              </a:rPr>
              <a:t>(мест.) </a:t>
            </a:r>
            <a:r>
              <a:rPr lang="ru-RU" sz="1000" dirty="0" smtClean="0">
                <a:solidFill>
                  <a:prstClr val="black"/>
                </a:solidFill>
              </a:rPr>
              <a:t>26.02.2021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432" name="Text Box 2"/>
          <p:cNvSpPr txBox="1">
            <a:spLocks noChangeArrowheads="1"/>
          </p:cNvSpPr>
          <p:nvPr/>
        </p:nvSpPr>
        <p:spPr bwMode="auto">
          <a:xfrm>
            <a:off x="0" y="-12700"/>
            <a:ext cx="9144000" cy="804863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22" tIns="32615" rIns="65222" bIns="32615" anchor="ctr"/>
          <a:lstStyle>
            <a:defPPr>
              <a:defRPr lang="ru-RU"/>
            </a:defPPr>
            <a:lvl1pPr algn="ctr" defTabSz="778206">
              <a:defRPr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 marL="389626" defTabSz="779252">
              <a:defRPr sz="1500"/>
            </a:lvl2pPr>
            <a:lvl3pPr marL="779252" defTabSz="779252">
              <a:defRPr sz="1500"/>
            </a:lvl3pPr>
            <a:lvl4pPr marL="1168878" defTabSz="779252">
              <a:defRPr sz="1500"/>
            </a:lvl4pPr>
            <a:lvl5pPr marL="1558503" defTabSz="779252"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pPr>
              <a:defRPr/>
            </a:pPr>
            <a:r>
              <a:rPr lang="ru-RU" sz="1400" dirty="0"/>
              <a:t>ПРОГНОЗ </a:t>
            </a:r>
            <a:r>
              <a:rPr lang="ru-RU" sz="1400" dirty="0" smtClean="0">
                <a:solidFill>
                  <a:srgbClr val="FFFFFF"/>
                </a:solidFill>
              </a:rPr>
              <a:t> ПОРЫВОВ ВЕТРА </a:t>
            </a:r>
            <a:r>
              <a:rPr lang="ru-RU" sz="1400" dirty="0" smtClean="0"/>
              <a:t>НА </a:t>
            </a:r>
            <a:r>
              <a:rPr lang="ru-RU" sz="1400" dirty="0"/>
              <a:t>ТЕРРИТОРИИ</a:t>
            </a:r>
          </a:p>
          <a:p>
            <a:pPr>
              <a:defRPr/>
            </a:pPr>
            <a:r>
              <a:rPr lang="ru-RU" sz="1400" dirty="0"/>
              <a:t>ОРЕНБУРГСКОЙ  ОБЛАСТИ  НА </a:t>
            </a:r>
            <a:r>
              <a:rPr lang="ru-RU" sz="1400" dirty="0" smtClean="0"/>
              <a:t>26.02.2021</a:t>
            </a:r>
            <a:endParaRPr lang="ru-RU" sz="1400" dirty="0"/>
          </a:p>
        </p:txBody>
      </p:sp>
      <p:sp>
        <p:nvSpPr>
          <p:cNvPr id="431" name="TextBox 430"/>
          <p:cNvSpPr txBox="1"/>
          <p:nvPr/>
        </p:nvSpPr>
        <p:spPr>
          <a:xfrm>
            <a:off x="6429388" y="1357298"/>
            <a:ext cx="720123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433" name="TextBox 432"/>
          <p:cNvSpPr txBox="1"/>
          <p:nvPr/>
        </p:nvSpPr>
        <p:spPr>
          <a:xfrm>
            <a:off x="4604493" y="4385300"/>
            <a:ext cx="801368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000" dirty="0">
              <a:solidFill>
                <a:prstClr val="white"/>
              </a:solidFill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7688" y="2036763"/>
            <a:ext cx="214312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7688" y="5184775"/>
            <a:ext cx="214312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24925" y="5148263"/>
            <a:ext cx="219075" cy="170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24925" y="2000250"/>
            <a:ext cx="219075" cy="170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6"/>
          <p:cNvPicPr>
            <a:picLocks noChangeAspect="1" noChangeArrowheads="1"/>
          </p:cNvPicPr>
          <p:nvPr/>
        </p:nvPicPr>
        <p:blipFill>
          <a:blip r:embed="rId3" cstate="print"/>
          <a:srcRect l="7233" t="-2000" r="14413" b="12000"/>
          <a:stretch>
            <a:fillRect/>
          </a:stretch>
        </p:blipFill>
        <p:spPr bwMode="auto">
          <a:xfrm>
            <a:off x="4500563" y="3643313"/>
            <a:ext cx="4643437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4" name="Picture 75"/>
          <p:cNvPicPr>
            <a:picLocks noChangeAspect="1" noChangeArrowheads="1"/>
          </p:cNvPicPr>
          <p:nvPr/>
        </p:nvPicPr>
        <p:blipFill>
          <a:blip r:embed="rId4" cstate="print"/>
          <a:srcRect l="5663" t="-1051" r="21852" b="6316"/>
          <a:stretch>
            <a:fillRect/>
          </a:stretch>
        </p:blipFill>
        <p:spPr bwMode="auto">
          <a:xfrm>
            <a:off x="0" y="3643313"/>
            <a:ext cx="4572000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" name="Picture 74"/>
          <p:cNvPicPr>
            <a:picLocks noChangeAspect="1" noChangeArrowheads="1"/>
          </p:cNvPicPr>
          <p:nvPr/>
        </p:nvPicPr>
        <p:blipFill>
          <a:blip r:embed="rId5" cstate="print"/>
          <a:srcRect l="6328" t="9960" r="8875" b="8366"/>
          <a:stretch>
            <a:fillRect/>
          </a:stretch>
        </p:blipFill>
        <p:spPr bwMode="auto">
          <a:xfrm>
            <a:off x="4357688" y="785813"/>
            <a:ext cx="4786312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2" name="Picture 73"/>
          <p:cNvPicPr>
            <a:picLocks noChangeAspect="1" noChangeArrowheads="1"/>
          </p:cNvPicPr>
          <p:nvPr/>
        </p:nvPicPr>
        <p:blipFill>
          <a:blip r:embed="rId6" cstate="print"/>
          <a:srcRect l="7339" t="4082" r="13162" b="10204"/>
          <a:stretch>
            <a:fillRect/>
          </a:stretch>
        </p:blipFill>
        <p:spPr bwMode="auto">
          <a:xfrm>
            <a:off x="0" y="714375"/>
            <a:ext cx="4643438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cxnSp>
        <p:nvCxnSpPr>
          <p:cNvPr id="814" name="Прямая соединительная линия 813"/>
          <p:cNvCxnSpPr/>
          <p:nvPr/>
        </p:nvCxnSpPr>
        <p:spPr>
          <a:xfrm rot="16200000" flipH="1">
            <a:off x="1544637" y="3824288"/>
            <a:ext cx="6048375" cy="1905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7" name="Прямая соединительная линия 836"/>
          <p:cNvCxnSpPr/>
          <p:nvPr/>
        </p:nvCxnSpPr>
        <p:spPr>
          <a:xfrm>
            <a:off x="0" y="3697288"/>
            <a:ext cx="9144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6" name="TextBox 845"/>
          <p:cNvSpPr txBox="1"/>
          <p:nvPr/>
        </p:nvSpPr>
        <p:spPr>
          <a:xfrm>
            <a:off x="0" y="1714488"/>
            <a:ext cx="785786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8" name="TextBox 817"/>
          <p:cNvSpPr txBox="1"/>
          <p:nvPr/>
        </p:nvSpPr>
        <p:spPr>
          <a:xfrm>
            <a:off x="1428729" y="2559229"/>
            <a:ext cx="916140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0" name="TextBox 809"/>
          <p:cNvSpPr txBox="1"/>
          <p:nvPr/>
        </p:nvSpPr>
        <p:spPr>
          <a:xfrm>
            <a:off x="1928795" y="1354928"/>
            <a:ext cx="720123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60" name="TextBox 859"/>
          <p:cNvSpPr txBox="1"/>
          <p:nvPr/>
        </p:nvSpPr>
        <p:spPr>
          <a:xfrm>
            <a:off x="454977" y="3347979"/>
            <a:ext cx="1078790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5" name="TextBox 814"/>
          <p:cNvSpPr txBox="1"/>
          <p:nvPr/>
        </p:nvSpPr>
        <p:spPr>
          <a:xfrm>
            <a:off x="791091" y="794155"/>
            <a:ext cx="3245571" cy="231061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76369" tIns="38213" rIns="76369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384758">
              <a:defRPr/>
            </a:pPr>
            <a:r>
              <a:rPr lang="ru-RU" sz="1000" dirty="0" smtClean="0">
                <a:solidFill>
                  <a:prstClr val="black"/>
                </a:solidFill>
              </a:rPr>
              <a:t>05.00 </a:t>
            </a:r>
            <a:r>
              <a:rPr lang="ru-RU" sz="1000" dirty="0">
                <a:solidFill>
                  <a:prstClr val="black"/>
                </a:solidFill>
              </a:rPr>
              <a:t>(мест.) </a:t>
            </a:r>
            <a:r>
              <a:rPr lang="ru-RU" sz="1000" dirty="0" smtClean="0">
                <a:solidFill>
                  <a:prstClr val="black"/>
                </a:solidFill>
              </a:rPr>
              <a:t>26.02.2021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835" name="TextBox 834"/>
          <p:cNvSpPr txBox="1"/>
          <p:nvPr/>
        </p:nvSpPr>
        <p:spPr>
          <a:xfrm>
            <a:off x="0" y="4697025"/>
            <a:ext cx="767819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36" name="TextBox 835"/>
          <p:cNvSpPr txBox="1"/>
          <p:nvPr/>
        </p:nvSpPr>
        <p:spPr>
          <a:xfrm>
            <a:off x="1500166" y="5643578"/>
            <a:ext cx="811479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38" name="TextBox 837"/>
          <p:cNvSpPr txBox="1"/>
          <p:nvPr/>
        </p:nvSpPr>
        <p:spPr>
          <a:xfrm>
            <a:off x="1857357" y="4365680"/>
            <a:ext cx="615462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39" name="TextBox 838"/>
          <p:cNvSpPr txBox="1"/>
          <p:nvPr/>
        </p:nvSpPr>
        <p:spPr>
          <a:xfrm>
            <a:off x="142844" y="6500834"/>
            <a:ext cx="1213166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41" name="TextBox 840"/>
          <p:cNvSpPr txBox="1"/>
          <p:nvPr/>
        </p:nvSpPr>
        <p:spPr>
          <a:xfrm>
            <a:off x="5855833" y="5538784"/>
            <a:ext cx="1000173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42" name="TextBox 841"/>
          <p:cNvSpPr txBox="1"/>
          <p:nvPr/>
        </p:nvSpPr>
        <p:spPr>
          <a:xfrm>
            <a:off x="6500825" y="4231868"/>
            <a:ext cx="624358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43" name="TextBox 842"/>
          <p:cNvSpPr txBox="1"/>
          <p:nvPr/>
        </p:nvSpPr>
        <p:spPr>
          <a:xfrm>
            <a:off x="4708290" y="6324997"/>
            <a:ext cx="1132163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1" name="TextBox 810"/>
          <p:cNvSpPr txBox="1"/>
          <p:nvPr/>
        </p:nvSpPr>
        <p:spPr>
          <a:xfrm>
            <a:off x="4714876" y="1857364"/>
            <a:ext cx="642942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7" name="TextBox 816"/>
          <p:cNvSpPr txBox="1"/>
          <p:nvPr/>
        </p:nvSpPr>
        <p:spPr>
          <a:xfrm>
            <a:off x="5857885" y="2626134"/>
            <a:ext cx="1000173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20" name="TextBox 819"/>
          <p:cNvSpPr txBox="1"/>
          <p:nvPr/>
        </p:nvSpPr>
        <p:spPr>
          <a:xfrm>
            <a:off x="4883665" y="3379613"/>
            <a:ext cx="1132163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21" name="TextBox 820"/>
          <p:cNvSpPr txBox="1"/>
          <p:nvPr/>
        </p:nvSpPr>
        <p:spPr>
          <a:xfrm>
            <a:off x="5170643" y="833580"/>
            <a:ext cx="3245571" cy="231061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76369" tIns="38213" rIns="76369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384758">
              <a:defRPr/>
            </a:pPr>
            <a:r>
              <a:rPr lang="ru-RU" sz="1000" dirty="0" smtClean="0">
                <a:solidFill>
                  <a:prstClr val="black"/>
                </a:solidFill>
              </a:rPr>
              <a:t>08.00 </a:t>
            </a:r>
            <a:r>
              <a:rPr lang="ru-RU" sz="1000" dirty="0">
                <a:solidFill>
                  <a:prstClr val="black"/>
                </a:solidFill>
              </a:rPr>
              <a:t>(мест.) </a:t>
            </a:r>
            <a:r>
              <a:rPr lang="ru-RU" sz="1000" dirty="0" smtClean="0">
                <a:solidFill>
                  <a:prstClr val="black"/>
                </a:solidFill>
              </a:rPr>
              <a:t>26.02.2021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822" name="TextBox 821"/>
          <p:cNvSpPr txBox="1"/>
          <p:nvPr/>
        </p:nvSpPr>
        <p:spPr>
          <a:xfrm>
            <a:off x="5255521" y="3759343"/>
            <a:ext cx="3245571" cy="231061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76369" tIns="38213" rIns="76369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384758">
              <a:defRPr/>
            </a:pPr>
            <a:r>
              <a:rPr lang="ru-RU" sz="1000" dirty="0" smtClean="0">
                <a:solidFill>
                  <a:prstClr val="black"/>
                </a:solidFill>
              </a:rPr>
              <a:t>17.00 </a:t>
            </a:r>
            <a:r>
              <a:rPr lang="ru-RU" sz="1000" dirty="0">
                <a:solidFill>
                  <a:prstClr val="black"/>
                </a:solidFill>
              </a:rPr>
              <a:t>(мест.) </a:t>
            </a:r>
            <a:r>
              <a:rPr lang="ru-RU" sz="1000" dirty="0" smtClean="0">
                <a:solidFill>
                  <a:prstClr val="black"/>
                </a:solidFill>
              </a:rPr>
              <a:t>26.02.2021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823" name="TextBox 822"/>
          <p:cNvSpPr txBox="1"/>
          <p:nvPr/>
        </p:nvSpPr>
        <p:spPr>
          <a:xfrm>
            <a:off x="791090" y="3753877"/>
            <a:ext cx="3245571" cy="231061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76369" tIns="38213" rIns="76369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384758">
              <a:defRPr/>
            </a:pPr>
            <a:r>
              <a:rPr lang="ru-RU" sz="1000" dirty="0" smtClean="0">
                <a:solidFill>
                  <a:prstClr val="black"/>
                </a:solidFill>
              </a:rPr>
              <a:t>14.00 </a:t>
            </a:r>
            <a:r>
              <a:rPr lang="ru-RU" sz="1000" dirty="0">
                <a:solidFill>
                  <a:prstClr val="black"/>
                </a:solidFill>
              </a:rPr>
              <a:t>(мест.) </a:t>
            </a:r>
            <a:r>
              <a:rPr lang="ru-RU" sz="1000" dirty="0" smtClean="0">
                <a:solidFill>
                  <a:prstClr val="black"/>
                </a:solidFill>
              </a:rPr>
              <a:t>26.02.2021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432" name="Text Box 2"/>
          <p:cNvSpPr txBox="1">
            <a:spLocks noChangeArrowheads="1"/>
          </p:cNvSpPr>
          <p:nvPr/>
        </p:nvSpPr>
        <p:spPr bwMode="auto">
          <a:xfrm>
            <a:off x="0" y="-12700"/>
            <a:ext cx="9144000" cy="804863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22" tIns="32615" rIns="65222" bIns="32615" anchor="ctr"/>
          <a:lstStyle>
            <a:defPPr>
              <a:defRPr lang="ru-RU"/>
            </a:defPPr>
            <a:lvl1pPr algn="ctr" defTabSz="778206">
              <a:defRPr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 marL="389626" defTabSz="779252">
              <a:defRPr sz="1500"/>
            </a:lvl2pPr>
            <a:lvl3pPr marL="779252" defTabSz="779252">
              <a:defRPr sz="1500"/>
            </a:lvl3pPr>
            <a:lvl4pPr marL="1168878" defTabSz="779252">
              <a:defRPr sz="1500"/>
            </a:lvl4pPr>
            <a:lvl5pPr marL="1558503" defTabSz="779252"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pPr>
              <a:defRPr/>
            </a:pPr>
            <a:r>
              <a:rPr lang="ru-RU" sz="1400" dirty="0"/>
              <a:t>ПРОГНОЗ </a:t>
            </a:r>
            <a:r>
              <a:rPr lang="ru-RU" sz="1400" dirty="0" smtClean="0">
                <a:solidFill>
                  <a:srgbClr val="FFFFFF"/>
                </a:solidFill>
              </a:rPr>
              <a:t> ВЫПАДЕНИЯ ОСАДКОВ </a:t>
            </a:r>
            <a:r>
              <a:rPr lang="ru-RU" sz="1400" dirty="0" smtClean="0"/>
              <a:t>НА </a:t>
            </a:r>
            <a:r>
              <a:rPr lang="ru-RU" sz="1400" dirty="0"/>
              <a:t>ТЕРРИТОРИИ</a:t>
            </a:r>
          </a:p>
          <a:p>
            <a:pPr>
              <a:defRPr/>
            </a:pPr>
            <a:r>
              <a:rPr lang="ru-RU" sz="1400" dirty="0"/>
              <a:t>ОРЕНБУРГСКОЙ  ОБЛАСТИ  НА </a:t>
            </a:r>
            <a:r>
              <a:rPr lang="ru-RU" sz="1400" dirty="0" smtClean="0"/>
              <a:t>26.02.2021</a:t>
            </a:r>
            <a:endParaRPr lang="ru-RU" sz="1400" dirty="0"/>
          </a:p>
        </p:txBody>
      </p:sp>
      <p:sp>
        <p:nvSpPr>
          <p:cNvPr id="431" name="TextBox 430"/>
          <p:cNvSpPr txBox="1"/>
          <p:nvPr/>
        </p:nvSpPr>
        <p:spPr>
          <a:xfrm>
            <a:off x="6429391" y="1555646"/>
            <a:ext cx="720123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433" name="TextBox 432"/>
          <p:cNvSpPr txBox="1"/>
          <p:nvPr/>
        </p:nvSpPr>
        <p:spPr>
          <a:xfrm>
            <a:off x="4560950" y="4254672"/>
            <a:ext cx="801368" cy="18489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385" tIns="38213" rIns="76385" bIns="3821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64181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000" dirty="0">
              <a:solidFill>
                <a:prstClr val="white"/>
              </a:solidFill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7688" y="1643063"/>
            <a:ext cx="214312" cy="203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29688" y="1643063"/>
            <a:ext cx="214312" cy="203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29688" y="4824413"/>
            <a:ext cx="214312" cy="203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7688" y="4824413"/>
            <a:ext cx="214312" cy="203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0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275" t="18001" b="7732"/>
          <a:stretch>
            <a:fillRect/>
          </a:stretch>
        </p:blipFill>
        <p:spPr bwMode="auto">
          <a:xfrm>
            <a:off x="7408" y="530304"/>
            <a:ext cx="9144000" cy="6324600"/>
          </a:xfrm>
          <a:prstGeom prst="rect">
            <a:avLst/>
          </a:prstGeom>
          <a:solidFill>
            <a:srgbClr val="F79393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22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6870" name="Freeform 45"/>
          <p:cNvSpPr>
            <a:spLocks/>
          </p:cNvSpPr>
          <p:nvPr/>
        </p:nvSpPr>
        <p:spPr bwMode="auto">
          <a:xfrm>
            <a:off x="7134226" y="5189538"/>
            <a:ext cx="1128713" cy="1033462"/>
          </a:xfrm>
          <a:custGeom>
            <a:avLst/>
            <a:gdLst>
              <a:gd name="T0" fmla="*/ 2147483647 w 824"/>
              <a:gd name="T1" fmla="*/ 2147483647 h 786"/>
              <a:gd name="T2" fmla="*/ 2147483647 w 824"/>
              <a:gd name="T3" fmla="*/ 2147483647 h 786"/>
              <a:gd name="T4" fmla="*/ 2147483647 w 824"/>
              <a:gd name="T5" fmla="*/ 2147483647 h 786"/>
              <a:gd name="T6" fmla="*/ 2147483647 w 824"/>
              <a:gd name="T7" fmla="*/ 0 h 786"/>
              <a:gd name="T8" fmla="*/ 2147483647 w 824"/>
              <a:gd name="T9" fmla="*/ 2147483647 h 786"/>
              <a:gd name="T10" fmla="*/ 2147483647 w 824"/>
              <a:gd name="T11" fmla="*/ 2147483647 h 786"/>
              <a:gd name="T12" fmla="*/ 2147483647 w 824"/>
              <a:gd name="T13" fmla="*/ 0 h 786"/>
              <a:gd name="T14" fmla="*/ 2147483647 w 824"/>
              <a:gd name="T15" fmla="*/ 2147483647 h 786"/>
              <a:gd name="T16" fmla="*/ 2147483647 w 824"/>
              <a:gd name="T17" fmla="*/ 2147483647 h 786"/>
              <a:gd name="T18" fmla="*/ 2147483647 w 824"/>
              <a:gd name="T19" fmla="*/ 2147483647 h 786"/>
              <a:gd name="T20" fmla="*/ 2147483647 w 824"/>
              <a:gd name="T21" fmla="*/ 2147483647 h 786"/>
              <a:gd name="T22" fmla="*/ 2147483647 w 824"/>
              <a:gd name="T23" fmla="*/ 2147483647 h 786"/>
              <a:gd name="T24" fmla="*/ 2147483647 w 824"/>
              <a:gd name="T25" fmla="*/ 2147483647 h 786"/>
              <a:gd name="T26" fmla="*/ 2147483647 w 824"/>
              <a:gd name="T27" fmla="*/ 2147483647 h 786"/>
              <a:gd name="T28" fmla="*/ 2147483647 w 824"/>
              <a:gd name="T29" fmla="*/ 2147483647 h 786"/>
              <a:gd name="T30" fmla="*/ 2147483647 w 824"/>
              <a:gd name="T31" fmla="*/ 2147483647 h 786"/>
              <a:gd name="T32" fmla="*/ 2147483647 w 824"/>
              <a:gd name="T33" fmla="*/ 2147483647 h 786"/>
              <a:gd name="T34" fmla="*/ 2147483647 w 824"/>
              <a:gd name="T35" fmla="*/ 2147483647 h 786"/>
              <a:gd name="T36" fmla="*/ 2147483647 w 824"/>
              <a:gd name="T37" fmla="*/ 2147483647 h 786"/>
              <a:gd name="T38" fmla="*/ 2147483647 w 824"/>
              <a:gd name="T39" fmla="*/ 2147483647 h 786"/>
              <a:gd name="T40" fmla="*/ 2147483647 w 824"/>
              <a:gd name="T41" fmla="*/ 2147483647 h 786"/>
              <a:gd name="T42" fmla="*/ 2147483647 w 824"/>
              <a:gd name="T43" fmla="*/ 2147483647 h 786"/>
              <a:gd name="T44" fmla="*/ 2147483647 w 824"/>
              <a:gd name="T45" fmla="*/ 2147483647 h 786"/>
              <a:gd name="T46" fmla="*/ 2147483647 w 824"/>
              <a:gd name="T47" fmla="*/ 2147483647 h 786"/>
              <a:gd name="T48" fmla="*/ 2147483647 w 824"/>
              <a:gd name="T49" fmla="*/ 2147483647 h 786"/>
              <a:gd name="T50" fmla="*/ 2147483647 w 824"/>
              <a:gd name="T51" fmla="*/ 2147483647 h 786"/>
              <a:gd name="T52" fmla="*/ 2147483647 w 824"/>
              <a:gd name="T53" fmla="*/ 2147483647 h 786"/>
              <a:gd name="T54" fmla="*/ 2147483647 w 824"/>
              <a:gd name="T55" fmla="*/ 2147483647 h 786"/>
              <a:gd name="T56" fmla="*/ 2147483647 w 824"/>
              <a:gd name="T57" fmla="*/ 2147483647 h 786"/>
              <a:gd name="T58" fmla="*/ 2147483647 w 824"/>
              <a:gd name="T59" fmla="*/ 2147483647 h 786"/>
              <a:gd name="T60" fmla="*/ 2147483647 w 824"/>
              <a:gd name="T61" fmla="*/ 2147483647 h 786"/>
              <a:gd name="T62" fmla="*/ 2147483647 w 824"/>
              <a:gd name="T63" fmla="*/ 2147483647 h 786"/>
              <a:gd name="T64" fmla="*/ 2147483647 w 824"/>
              <a:gd name="T65" fmla="*/ 2147483647 h 786"/>
              <a:gd name="T66" fmla="*/ 2147483647 w 824"/>
              <a:gd name="T67" fmla="*/ 2147483647 h 786"/>
              <a:gd name="T68" fmla="*/ 2147483647 w 824"/>
              <a:gd name="T69" fmla="*/ 2147483647 h 786"/>
              <a:gd name="T70" fmla="*/ 2147483647 w 824"/>
              <a:gd name="T71" fmla="*/ 2147483647 h 786"/>
              <a:gd name="T72" fmla="*/ 2147483647 w 824"/>
              <a:gd name="T73" fmla="*/ 2147483647 h 786"/>
              <a:gd name="T74" fmla="*/ 2147483647 w 824"/>
              <a:gd name="T75" fmla="*/ 2147483647 h 786"/>
              <a:gd name="T76" fmla="*/ 2147483647 w 824"/>
              <a:gd name="T77" fmla="*/ 2147483647 h 786"/>
              <a:gd name="T78" fmla="*/ 0 w 824"/>
              <a:gd name="T79" fmla="*/ 2147483647 h 786"/>
              <a:gd name="T80" fmla="*/ 2147483647 w 824"/>
              <a:gd name="T81" fmla="*/ 2147483647 h 786"/>
              <a:gd name="T82" fmla="*/ 2147483647 w 824"/>
              <a:gd name="T83" fmla="*/ 2147483647 h 786"/>
              <a:gd name="T84" fmla="*/ 2147483647 w 824"/>
              <a:gd name="T85" fmla="*/ 2147483647 h 786"/>
              <a:gd name="T86" fmla="*/ 2147483647 w 824"/>
              <a:gd name="T87" fmla="*/ 2147483647 h 786"/>
              <a:gd name="T88" fmla="*/ 2147483647 w 824"/>
              <a:gd name="T89" fmla="*/ 2147483647 h 786"/>
              <a:gd name="T90" fmla="*/ 2147483647 w 824"/>
              <a:gd name="T91" fmla="*/ 2147483647 h 786"/>
              <a:gd name="T92" fmla="*/ 2147483647 w 824"/>
              <a:gd name="T93" fmla="*/ 2147483647 h 786"/>
              <a:gd name="T94" fmla="*/ 2147483647 w 824"/>
              <a:gd name="T95" fmla="*/ 2147483647 h 786"/>
              <a:gd name="T96" fmla="*/ 2147483647 w 824"/>
              <a:gd name="T97" fmla="*/ 2147483647 h 786"/>
              <a:gd name="T98" fmla="*/ 2147483647 w 824"/>
              <a:gd name="T99" fmla="*/ 2147483647 h 786"/>
              <a:gd name="T100" fmla="*/ 2147483647 w 824"/>
              <a:gd name="T101" fmla="*/ 2147483647 h 786"/>
              <a:gd name="T102" fmla="*/ 2147483647 w 824"/>
              <a:gd name="T103" fmla="*/ 2147483647 h 786"/>
              <a:gd name="T104" fmla="*/ 2147483647 w 824"/>
              <a:gd name="T105" fmla="*/ 2147483647 h 786"/>
              <a:gd name="T106" fmla="*/ 2147483647 w 824"/>
              <a:gd name="T107" fmla="*/ 2147483647 h 786"/>
              <a:gd name="T108" fmla="*/ 2147483647 w 824"/>
              <a:gd name="T109" fmla="*/ 2147483647 h 786"/>
              <a:gd name="T110" fmla="*/ 2147483647 w 824"/>
              <a:gd name="T111" fmla="*/ 2147483647 h 78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24"/>
              <a:gd name="T169" fmla="*/ 0 h 786"/>
              <a:gd name="T170" fmla="*/ 824 w 824"/>
              <a:gd name="T171" fmla="*/ 786 h 78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24" h="786">
                <a:moveTo>
                  <a:pt x="402" y="28"/>
                </a:moveTo>
                <a:lnTo>
                  <a:pt x="402" y="23"/>
                </a:lnTo>
                <a:lnTo>
                  <a:pt x="407" y="23"/>
                </a:lnTo>
                <a:lnTo>
                  <a:pt x="417" y="17"/>
                </a:lnTo>
                <a:lnTo>
                  <a:pt x="417" y="11"/>
                </a:lnTo>
                <a:lnTo>
                  <a:pt x="422" y="11"/>
                </a:lnTo>
                <a:lnTo>
                  <a:pt x="428" y="5"/>
                </a:lnTo>
                <a:lnTo>
                  <a:pt x="433" y="5"/>
                </a:lnTo>
                <a:lnTo>
                  <a:pt x="438" y="5"/>
                </a:lnTo>
                <a:lnTo>
                  <a:pt x="443" y="5"/>
                </a:lnTo>
                <a:lnTo>
                  <a:pt x="448" y="5"/>
                </a:lnTo>
                <a:lnTo>
                  <a:pt x="448" y="0"/>
                </a:lnTo>
                <a:lnTo>
                  <a:pt x="453" y="0"/>
                </a:lnTo>
                <a:lnTo>
                  <a:pt x="458" y="5"/>
                </a:lnTo>
                <a:lnTo>
                  <a:pt x="464" y="5"/>
                </a:lnTo>
                <a:lnTo>
                  <a:pt x="469" y="5"/>
                </a:lnTo>
                <a:lnTo>
                  <a:pt x="474" y="5"/>
                </a:lnTo>
                <a:lnTo>
                  <a:pt x="479" y="5"/>
                </a:lnTo>
                <a:lnTo>
                  <a:pt x="484" y="5"/>
                </a:lnTo>
                <a:lnTo>
                  <a:pt x="489" y="5"/>
                </a:lnTo>
                <a:lnTo>
                  <a:pt x="495" y="0"/>
                </a:lnTo>
                <a:lnTo>
                  <a:pt x="495" y="5"/>
                </a:lnTo>
                <a:lnTo>
                  <a:pt x="500" y="5"/>
                </a:lnTo>
                <a:lnTo>
                  <a:pt x="500" y="11"/>
                </a:lnTo>
                <a:lnTo>
                  <a:pt x="505" y="17"/>
                </a:lnTo>
                <a:lnTo>
                  <a:pt x="510" y="17"/>
                </a:lnTo>
                <a:lnTo>
                  <a:pt x="515" y="11"/>
                </a:lnTo>
                <a:lnTo>
                  <a:pt x="520" y="11"/>
                </a:lnTo>
                <a:lnTo>
                  <a:pt x="520" y="17"/>
                </a:lnTo>
                <a:lnTo>
                  <a:pt x="520" y="23"/>
                </a:lnTo>
                <a:lnTo>
                  <a:pt x="525" y="23"/>
                </a:lnTo>
                <a:lnTo>
                  <a:pt x="531" y="23"/>
                </a:lnTo>
                <a:lnTo>
                  <a:pt x="536" y="23"/>
                </a:lnTo>
                <a:lnTo>
                  <a:pt x="541" y="23"/>
                </a:lnTo>
                <a:lnTo>
                  <a:pt x="546" y="23"/>
                </a:lnTo>
                <a:lnTo>
                  <a:pt x="551" y="17"/>
                </a:lnTo>
                <a:lnTo>
                  <a:pt x="556" y="17"/>
                </a:lnTo>
                <a:lnTo>
                  <a:pt x="556" y="23"/>
                </a:lnTo>
                <a:lnTo>
                  <a:pt x="562" y="23"/>
                </a:lnTo>
                <a:lnTo>
                  <a:pt x="562" y="28"/>
                </a:lnTo>
                <a:lnTo>
                  <a:pt x="567" y="28"/>
                </a:lnTo>
                <a:lnTo>
                  <a:pt x="572" y="28"/>
                </a:lnTo>
                <a:lnTo>
                  <a:pt x="577" y="28"/>
                </a:lnTo>
                <a:lnTo>
                  <a:pt x="582" y="34"/>
                </a:lnTo>
                <a:lnTo>
                  <a:pt x="587" y="34"/>
                </a:lnTo>
                <a:lnTo>
                  <a:pt x="593" y="34"/>
                </a:lnTo>
                <a:lnTo>
                  <a:pt x="593" y="40"/>
                </a:lnTo>
                <a:lnTo>
                  <a:pt x="598" y="40"/>
                </a:lnTo>
                <a:lnTo>
                  <a:pt x="603" y="40"/>
                </a:lnTo>
                <a:lnTo>
                  <a:pt x="608" y="40"/>
                </a:lnTo>
                <a:lnTo>
                  <a:pt x="613" y="34"/>
                </a:lnTo>
                <a:lnTo>
                  <a:pt x="618" y="34"/>
                </a:lnTo>
                <a:lnTo>
                  <a:pt x="623" y="34"/>
                </a:lnTo>
                <a:lnTo>
                  <a:pt x="623" y="40"/>
                </a:lnTo>
                <a:lnTo>
                  <a:pt x="629" y="40"/>
                </a:lnTo>
                <a:lnTo>
                  <a:pt x="634" y="40"/>
                </a:lnTo>
                <a:lnTo>
                  <a:pt x="639" y="40"/>
                </a:lnTo>
                <a:lnTo>
                  <a:pt x="649" y="51"/>
                </a:lnTo>
                <a:lnTo>
                  <a:pt x="654" y="51"/>
                </a:lnTo>
                <a:lnTo>
                  <a:pt x="660" y="51"/>
                </a:lnTo>
                <a:lnTo>
                  <a:pt x="660" y="57"/>
                </a:lnTo>
                <a:lnTo>
                  <a:pt x="665" y="57"/>
                </a:lnTo>
                <a:lnTo>
                  <a:pt x="670" y="62"/>
                </a:lnTo>
                <a:lnTo>
                  <a:pt x="670" y="57"/>
                </a:lnTo>
                <a:lnTo>
                  <a:pt x="675" y="57"/>
                </a:lnTo>
                <a:lnTo>
                  <a:pt x="680" y="57"/>
                </a:lnTo>
                <a:lnTo>
                  <a:pt x="685" y="57"/>
                </a:lnTo>
                <a:lnTo>
                  <a:pt x="685" y="62"/>
                </a:lnTo>
                <a:lnTo>
                  <a:pt x="690" y="62"/>
                </a:lnTo>
                <a:lnTo>
                  <a:pt x="696" y="68"/>
                </a:lnTo>
                <a:lnTo>
                  <a:pt x="701" y="68"/>
                </a:lnTo>
                <a:lnTo>
                  <a:pt x="706" y="68"/>
                </a:lnTo>
                <a:lnTo>
                  <a:pt x="711" y="68"/>
                </a:lnTo>
                <a:lnTo>
                  <a:pt x="716" y="68"/>
                </a:lnTo>
                <a:lnTo>
                  <a:pt x="721" y="68"/>
                </a:lnTo>
                <a:lnTo>
                  <a:pt x="727" y="80"/>
                </a:lnTo>
                <a:lnTo>
                  <a:pt x="727" y="85"/>
                </a:lnTo>
                <a:lnTo>
                  <a:pt x="732" y="91"/>
                </a:lnTo>
                <a:lnTo>
                  <a:pt x="737" y="108"/>
                </a:lnTo>
                <a:lnTo>
                  <a:pt x="742" y="125"/>
                </a:lnTo>
                <a:lnTo>
                  <a:pt x="747" y="142"/>
                </a:lnTo>
                <a:lnTo>
                  <a:pt x="747" y="148"/>
                </a:lnTo>
                <a:lnTo>
                  <a:pt x="752" y="154"/>
                </a:lnTo>
                <a:lnTo>
                  <a:pt x="773" y="171"/>
                </a:lnTo>
                <a:lnTo>
                  <a:pt x="824" y="211"/>
                </a:lnTo>
                <a:lnTo>
                  <a:pt x="763" y="228"/>
                </a:lnTo>
                <a:lnTo>
                  <a:pt x="757" y="233"/>
                </a:lnTo>
                <a:lnTo>
                  <a:pt x="727" y="427"/>
                </a:lnTo>
                <a:lnTo>
                  <a:pt x="721" y="450"/>
                </a:lnTo>
                <a:lnTo>
                  <a:pt x="721" y="569"/>
                </a:lnTo>
                <a:lnTo>
                  <a:pt x="721" y="592"/>
                </a:lnTo>
                <a:lnTo>
                  <a:pt x="721" y="604"/>
                </a:lnTo>
                <a:lnTo>
                  <a:pt x="721" y="615"/>
                </a:lnTo>
                <a:lnTo>
                  <a:pt x="721" y="626"/>
                </a:lnTo>
                <a:lnTo>
                  <a:pt x="721" y="632"/>
                </a:lnTo>
                <a:lnTo>
                  <a:pt x="701" y="638"/>
                </a:lnTo>
                <a:lnTo>
                  <a:pt x="495" y="718"/>
                </a:lnTo>
                <a:lnTo>
                  <a:pt x="489" y="723"/>
                </a:lnTo>
                <a:lnTo>
                  <a:pt x="443" y="740"/>
                </a:lnTo>
                <a:lnTo>
                  <a:pt x="433" y="746"/>
                </a:lnTo>
                <a:lnTo>
                  <a:pt x="361" y="780"/>
                </a:lnTo>
                <a:lnTo>
                  <a:pt x="350" y="786"/>
                </a:lnTo>
                <a:lnTo>
                  <a:pt x="335" y="780"/>
                </a:lnTo>
                <a:lnTo>
                  <a:pt x="324" y="774"/>
                </a:lnTo>
                <a:lnTo>
                  <a:pt x="319" y="774"/>
                </a:lnTo>
                <a:lnTo>
                  <a:pt x="304" y="774"/>
                </a:lnTo>
                <a:lnTo>
                  <a:pt x="294" y="774"/>
                </a:lnTo>
                <a:lnTo>
                  <a:pt x="283" y="774"/>
                </a:lnTo>
                <a:lnTo>
                  <a:pt x="257" y="780"/>
                </a:lnTo>
                <a:lnTo>
                  <a:pt x="237" y="780"/>
                </a:lnTo>
                <a:lnTo>
                  <a:pt x="232" y="780"/>
                </a:lnTo>
                <a:lnTo>
                  <a:pt x="206" y="780"/>
                </a:lnTo>
                <a:lnTo>
                  <a:pt x="185" y="774"/>
                </a:lnTo>
                <a:lnTo>
                  <a:pt x="154" y="774"/>
                </a:lnTo>
                <a:lnTo>
                  <a:pt x="129" y="774"/>
                </a:lnTo>
                <a:lnTo>
                  <a:pt x="92" y="769"/>
                </a:lnTo>
                <a:lnTo>
                  <a:pt x="87" y="769"/>
                </a:lnTo>
                <a:lnTo>
                  <a:pt x="67" y="735"/>
                </a:lnTo>
                <a:lnTo>
                  <a:pt x="31" y="689"/>
                </a:lnTo>
                <a:lnTo>
                  <a:pt x="0" y="649"/>
                </a:lnTo>
                <a:lnTo>
                  <a:pt x="10" y="632"/>
                </a:lnTo>
                <a:lnTo>
                  <a:pt x="15" y="626"/>
                </a:lnTo>
                <a:lnTo>
                  <a:pt x="15" y="621"/>
                </a:lnTo>
                <a:lnTo>
                  <a:pt x="20" y="621"/>
                </a:lnTo>
                <a:lnTo>
                  <a:pt x="25" y="615"/>
                </a:lnTo>
                <a:lnTo>
                  <a:pt x="31" y="604"/>
                </a:lnTo>
                <a:lnTo>
                  <a:pt x="36" y="592"/>
                </a:lnTo>
                <a:lnTo>
                  <a:pt x="41" y="592"/>
                </a:lnTo>
                <a:lnTo>
                  <a:pt x="46" y="592"/>
                </a:lnTo>
                <a:lnTo>
                  <a:pt x="51" y="586"/>
                </a:lnTo>
                <a:lnTo>
                  <a:pt x="62" y="586"/>
                </a:lnTo>
                <a:lnTo>
                  <a:pt x="67" y="581"/>
                </a:lnTo>
                <a:lnTo>
                  <a:pt x="72" y="581"/>
                </a:lnTo>
                <a:lnTo>
                  <a:pt x="77" y="581"/>
                </a:lnTo>
                <a:lnTo>
                  <a:pt x="82" y="569"/>
                </a:lnTo>
                <a:lnTo>
                  <a:pt x="92" y="569"/>
                </a:lnTo>
                <a:lnTo>
                  <a:pt x="129" y="581"/>
                </a:lnTo>
                <a:lnTo>
                  <a:pt x="139" y="598"/>
                </a:lnTo>
                <a:lnTo>
                  <a:pt x="175" y="592"/>
                </a:lnTo>
                <a:lnTo>
                  <a:pt x="175" y="581"/>
                </a:lnTo>
                <a:lnTo>
                  <a:pt x="175" y="569"/>
                </a:lnTo>
                <a:lnTo>
                  <a:pt x="175" y="558"/>
                </a:lnTo>
                <a:lnTo>
                  <a:pt x="180" y="547"/>
                </a:lnTo>
                <a:lnTo>
                  <a:pt x="185" y="541"/>
                </a:lnTo>
                <a:lnTo>
                  <a:pt x="185" y="535"/>
                </a:lnTo>
                <a:lnTo>
                  <a:pt x="185" y="530"/>
                </a:lnTo>
                <a:lnTo>
                  <a:pt x="185" y="524"/>
                </a:lnTo>
                <a:lnTo>
                  <a:pt x="185" y="518"/>
                </a:lnTo>
                <a:lnTo>
                  <a:pt x="185" y="512"/>
                </a:lnTo>
                <a:lnTo>
                  <a:pt x="185" y="490"/>
                </a:lnTo>
                <a:lnTo>
                  <a:pt x="185" y="416"/>
                </a:lnTo>
                <a:lnTo>
                  <a:pt x="190" y="324"/>
                </a:lnTo>
                <a:lnTo>
                  <a:pt x="113" y="324"/>
                </a:lnTo>
                <a:lnTo>
                  <a:pt x="123" y="290"/>
                </a:lnTo>
                <a:lnTo>
                  <a:pt x="123" y="285"/>
                </a:lnTo>
                <a:lnTo>
                  <a:pt x="129" y="285"/>
                </a:lnTo>
                <a:lnTo>
                  <a:pt x="144" y="285"/>
                </a:lnTo>
                <a:lnTo>
                  <a:pt x="149" y="285"/>
                </a:lnTo>
                <a:lnTo>
                  <a:pt x="247" y="285"/>
                </a:lnTo>
                <a:lnTo>
                  <a:pt x="242" y="193"/>
                </a:lnTo>
                <a:lnTo>
                  <a:pt x="319" y="188"/>
                </a:lnTo>
                <a:lnTo>
                  <a:pt x="319" y="262"/>
                </a:lnTo>
                <a:lnTo>
                  <a:pt x="407" y="262"/>
                </a:lnTo>
                <a:lnTo>
                  <a:pt x="407" y="131"/>
                </a:lnTo>
                <a:lnTo>
                  <a:pt x="407" y="108"/>
                </a:lnTo>
                <a:lnTo>
                  <a:pt x="402" y="74"/>
                </a:lnTo>
                <a:lnTo>
                  <a:pt x="402" y="51"/>
                </a:lnTo>
                <a:lnTo>
                  <a:pt x="402" y="34"/>
                </a:lnTo>
                <a:lnTo>
                  <a:pt x="402" y="28"/>
                </a:lnTo>
                <a:close/>
              </a:path>
            </a:pathLst>
          </a:custGeom>
          <a:solidFill>
            <a:srgbClr val="181DF8">
              <a:alpha val="27000"/>
            </a:srgbClr>
          </a:solidFill>
          <a:ln w="12700">
            <a:solidFill>
              <a:srgbClr val="181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873" name="AutoShape 3"/>
          <p:cNvSpPr>
            <a:spLocks noChangeAspect="1" noChangeArrowheads="1" noTextEdit="1"/>
          </p:cNvSpPr>
          <p:nvPr/>
        </p:nvSpPr>
        <p:spPr bwMode="auto">
          <a:xfrm>
            <a:off x="0" y="647700"/>
            <a:ext cx="9144000" cy="621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40528" tIns="70256" rIns="140528" bIns="70256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2" name="Freeform 42"/>
          <p:cNvSpPr>
            <a:spLocks/>
          </p:cNvSpPr>
          <p:nvPr/>
        </p:nvSpPr>
        <p:spPr bwMode="auto">
          <a:xfrm rot="21316319">
            <a:off x="6126163" y="3927477"/>
            <a:ext cx="1092200" cy="906463"/>
          </a:xfrm>
          <a:custGeom>
            <a:avLst/>
            <a:gdLst>
              <a:gd name="T0" fmla="*/ 2147483647 w 855"/>
              <a:gd name="T1" fmla="*/ 2147483647 h 729"/>
              <a:gd name="T2" fmla="*/ 2147483647 w 855"/>
              <a:gd name="T3" fmla="*/ 2147483647 h 729"/>
              <a:gd name="T4" fmla="*/ 2147483647 w 855"/>
              <a:gd name="T5" fmla="*/ 2147483647 h 729"/>
              <a:gd name="T6" fmla="*/ 2147483647 w 855"/>
              <a:gd name="T7" fmla="*/ 2147483647 h 729"/>
              <a:gd name="T8" fmla="*/ 2147483647 w 855"/>
              <a:gd name="T9" fmla="*/ 2147483647 h 729"/>
              <a:gd name="T10" fmla="*/ 2147483647 w 855"/>
              <a:gd name="T11" fmla="*/ 2147483647 h 729"/>
              <a:gd name="T12" fmla="*/ 2147483647 w 855"/>
              <a:gd name="T13" fmla="*/ 2147483647 h 729"/>
              <a:gd name="T14" fmla="*/ 2147483647 w 855"/>
              <a:gd name="T15" fmla="*/ 2147483647 h 729"/>
              <a:gd name="T16" fmla="*/ 0 w 855"/>
              <a:gd name="T17" fmla="*/ 2147483647 h 729"/>
              <a:gd name="T18" fmla="*/ 2147483647 w 855"/>
              <a:gd name="T19" fmla="*/ 2147483647 h 729"/>
              <a:gd name="T20" fmla="*/ 2147483647 w 855"/>
              <a:gd name="T21" fmla="*/ 2147483647 h 729"/>
              <a:gd name="T22" fmla="*/ 2147483647 w 855"/>
              <a:gd name="T23" fmla="*/ 2147483647 h 729"/>
              <a:gd name="T24" fmla="*/ 2147483647 w 855"/>
              <a:gd name="T25" fmla="*/ 2147483647 h 729"/>
              <a:gd name="T26" fmla="*/ 2147483647 w 855"/>
              <a:gd name="T27" fmla="*/ 2147483647 h 729"/>
              <a:gd name="T28" fmla="*/ 2147483647 w 855"/>
              <a:gd name="T29" fmla="*/ 2147483647 h 729"/>
              <a:gd name="T30" fmla="*/ 2147483647 w 855"/>
              <a:gd name="T31" fmla="*/ 2147483647 h 729"/>
              <a:gd name="T32" fmla="*/ 2147483647 w 855"/>
              <a:gd name="T33" fmla="*/ 2147483647 h 729"/>
              <a:gd name="T34" fmla="*/ 2147483647 w 855"/>
              <a:gd name="T35" fmla="*/ 2147483647 h 729"/>
              <a:gd name="T36" fmla="*/ 2147483647 w 855"/>
              <a:gd name="T37" fmla="*/ 2147483647 h 729"/>
              <a:gd name="T38" fmla="*/ 2147483647 w 855"/>
              <a:gd name="T39" fmla="*/ 2147483647 h 729"/>
              <a:gd name="T40" fmla="*/ 2147483647 w 855"/>
              <a:gd name="T41" fmla="*/ 2147483647 h 729"/>
              <a:gd name="T42" fmla="*/ 2147483647 w 855"/>
              <a:gd name="T43" fmla="*/ 2147483647 h 729"/>
              <a:gd name="T44" fmla="*/ 2147483647 w 855"/>
              <a:gd name="T45" fmla="*/ 2147483647 h 729"/>
              <a:gd name="T46" fmla="*/ 2147483647 w 855"/>
              <a:gd name="T47" fmla="*/ 2147483647 h 729"/>
              <a:gd name="T48" fmla="*/ 2147483647 w 855"/>
              <a:gd name="T49" fmla="*/ 2147483647 h 729"/>
              <a:gd name="T50" fmla="*/ 2147483647 w 855"/>
              <a:gd name="T51" fmla="*/ 2147483647 h 729"/>
              <a:gd name="T52" fmla="*/ 2147483647 w 855"/>
              <a:gd name="T53" fmla="*/ 2147483647 h 729"/>
              <a:gd name="T54" fmla="*/ 2147483647 w 855"/>
              <a:gd name="T55" fmla="*/ 2147483647 h 729"/>
              <a:gd name="T56" fmla="*/ 2147483647 w 855"/>
              <a:gd name="T57" fmla="*/ 2147483647 h 729"/>
              <a:gd name="T58" fmla="*/ 2147483647 w 855"/>
              <a:gd name="T59" fmla="*/ 2147483647 h 729"/>
              <a:gd name="T60" fmla="*/ 2147483647 w 855"/>
              <a:gd name="T61" fmla="*/ 2147483647 h 729"/>
              <a:gd name="T62" fmla="*/ 2147483647 w 855"/>
              <a:gd name="T63" fmla="*/ 2147483647 h 729"/>
              <a:gd name="T64" fmla="*/ 2147483647 w 855"/>
              <a:gd name="T65" fmla="*/ 2147483647 h 729"/>
              <a:gd name="T66" fmla="*/ 2147483647 w 855"/>
              <a:gd name="T67" fmla="*/ 2147483647 h 729"/>
              <a:gd name="T68" fmla="*/ 2147483647 w 855"/>
              <a:gd name="T69" fmla="*/ 2147483647 h 729"/>
              <a:gd name="T70" fmla="*/ 2147483647 w 855"/>
              <a:gd name="T71" fmla="*/ 2147483647 h 729"/>
              <a:gd name="T72" fmla="*/ 2147483647 w 855"/>
              <a:gd name="T73" fmla="*/ 2147483647 h 729"/>
              <a:gd name="T74" fmla="*/ 2147483647 w 855"/>
              <a:gd name="T75" fmla="*/ 2147483647 h 729"/>
              <a:gd name="T76" fmla="*/ 2147483647 w 855"/>
              <a:gd name="T77" fmla="*/ 2147483647 h 729"/>
              <a:gd name="T78" fmla="*/ 2147483647 w 855"/>
              <a:gd name="T79" fmla="*/ 2147483647 h 729"/>
              <a:gd name="T80" fmla="*/ 2147483647 w 855"/>
              <a:gd name="T81" fmla="*/ 2147483647 h 729"/>
              <a:gd name="T82" fmla="*/ 2147483647 w 855"/>
              <a:gd name="T83" fmla="*/ 2147483647 h 729"/>
              <a:gd name="T84" fmla="*/ 2147483647 w 855"/>
              <a:gd name="T85" fmla="*/ 2147483647 h 729"/>
              <a:gd name="T86" fmla="*/ 2147483647 w 855"/>
              <a:gd name="T87" fmla="*/ 2147483647 h 729"/>
              <a:gd name="T88" fmla="*/ 2147483647 w 855"/>
              <a:gd name="T89" fmla="*/ 2147483647 h 729"/>
              <a:gd name="T90" fmla="*/ 2147483647 w 855"/>
              <a:gd name="T91" fmla="*/ 2147483647 h 729"/>
              <a:gd name="T92" fmla="*/ 2147483647 w 855"/>
              <a:gd name="T93" fmla="*/ 2147483647 h 729"/>
              <a:gd name="T94" fmla="*/ 2147483647 w 855"/>
              <a:gd name="T95" fmla="*/ 2147483647 h 729"/>
              <a:gd name="T96" fmla="*/ 2147483647 w 855"/>
              <a:gd name="T97" fmla="*/ 2147483647 h 729"/>
              <a:gd name="T98" fmla="*/ 2147483647 w 855"/>
              <a:gd name="T99" fmla="*/ 2147483647 h 729"/>
              <a:gd name="T100" fmla="*/ 2147483647 w 855"/>
              <a:gd name="T101" fmla="*/ 2147483647 h 729"/>
              <a:gd name="T102" fmla="*/ 2147483647 w 855"/>
              <a:gd name="T103" fmla="*/ 2147483647 h 729"/>
              <a:gd name="T104" fmla="*/ 2147483647 w 855"/>
              <a:gd name="T105" fmla="*/ 2147483647 h 729"/>
              <a:gd name="T106" fmla="*/ 2147483647 w 855"/>
              <a:gd name="T107" fmla="*/ 2147483647 h 729"/>
              <a:gd name="T108" fmla="*/ 2147483647 w 855"/>
              <a:gd name="T109" fmla="*/ 2147483647 h 729"/>
              <a:gd name="T110" fmla="*/ 2147483647 w 855"/>
              <a:gd name="T111" fmla="*/ 2147483647 h 729"/>
              <a:gd name="T112" fmla="*/ 2147483647 w 855"/>
              <a:gd name="T113" fmla="*/ 2147483647 h 729"/>
              <a:gd name="T114" fmla="*/ 2147483647 w 855"/>
              <a:gd name="T115" fmla="*/ 2147483647 h 72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55"/>
              <a:gd name="T175" fmla="*/ 0 h 729"/>
              <a:gd name="T176" fmla="*/ 855 w 855"/>
              <a:gd name="T177" fmla="*/ 729 h 72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55" h="729">
                <a:moveTo>
                  <a:pt x="98" y="718"/>
                </a:moveTo>
                <a:lnTo>
                  <a:pt x="98" y="707"/>
                </a:lnTo>
                <a:lnTo>
                  <a:pt x="92" y="701"/>
                </a:lnTo>
                <a:lnTo>
                  <a:pt x="92" y="695"/>
                </a:lnTo>
                <a:lnTo>
                  <a:pt x="98" y="689"/>
                </a:lnTo>
                <a:lnTo>
                  <a:pt x="98" y="684"/>
                </a:lnTo>
                <a:lnTo>
                  <a:pt x="98" y="678"/>
                </a:lnTo>
                <a:lnTo>
                  <a:pt x="92" y="672"/>
                </a:lnTo>
                <a:lnTo>
                  <a:pt x="92" y="667"/>
                </a:lnTo>
                <a:lnTo>
                  <a:pt x="98" y="661"/>
                </a:lnTo>
                <a:lnTo>
                  <a:pt x="98" y="655"/>
                </a:lnTo>
                <a:lnTo>
                  <a:pt x="103" y="650"/>
                </a:lnTo>
                <a:lnTo>
                  <a:pt x="98" y="638"/>
                </a:lnTo>
                <a:lnTo>
                  <a:pt x="98" y="627"/>
                </a:lnTo>
                <a:lnTo>
                  <a:pt x="92" y="621"/>
                </a:lnTo>
                <a:lnTo>
                  <a:pt x="98" y="615"/>
                </a:lnTo>
                <a:lnTo>
                  <a:pt x="103" y="610"/>
                </a:lnTo>
                <a:lnTo>
                  <a:pt x="108" y="610"/>
                </a:lnTo>
                <a:lnTo>
                  <a:pt x="113" y="604"/>
                </a:lnTo>
                <a:lnTo>
                  <a:pt x="113" y="598"/>
                </a:lnTo>
                <a:lnTo>
                  <a:pt x="113" y="587"/>
                </a:lnTo>
                <a:lnTo>
                  <a:pt x="108" y="547"/>
                </a:lnTo>
                <a:lnTo>
                  <a:pt x="103" y="536"/>
                </a:lnTo>
                <a:lnTo>
                  <a:pt x="103" y="530"/>
                </a:lnTo>
                <a:lnTo>
                  <a:pt x="98" y="501"/>
                </a:lnTo>
                <a:lnTo>
                  <a:pt x="98" y="490"/>
                </a:lnTo>
                <a:lnTo>
                  <a:pt x="98" y="484"/>
                </a:lnTo>
                <a:lnTo>
                  <a:pt x="92" y="479"/>
                </a:lnTo>
                <a:lnTo>
                  <a:pt x="87" y="479"/>
                </a:lnTo>
                <a:lnTo>
                  <a:pt x="87" y="473"/>
                </a:lnTo>
                <a:lnTo>
                  <a:pt x="92" y="462"/>
                </a:lnTo>
                <a:lnTo>
                  <a:pt x="92" y="456"/>
                </a:lnTo>
                <a:lnTo>
                  <a:pt x="92" y="450"/>
                </a:lnTo>
                <a:lnTo>
                  <a:pt x="87" y="450"/>
                </a:lnTo>
                <a:lnTo>
                  <a:pt x="77" y="456"/>
                </a:lnTo>
                <a:lnTo>
                  <a:pt x="67" y="456"/>
                </a:lnTo>
                <a:lnTo>
                  <a:pt x="62" y="462"/>
                </a:lnTo>
                <a:lnTo>
                  <a:pt x="56" y="456"/>
                </a:lnTo>
                <a:lnTo>
                  <a:pt x="51" y="456"/>
                </a:lnTo>
                <a:lnTo>
                  <a:pt x="51" y="450"/>
                </a:lnTo>
                <a:lnTo>
                  <a:pt x="51" y="416"/>
                </a:lnTo>
                <a:lnTo>
                  <a:pt x="20" y="416"/>
                </a:lnTo>
                <a:lnTo>
                  <a:pt x="20" y="370"/>
                </a:lnTo>
                <a:lnTo>
                  <a:pt x="15" y="365"/>
                </a:lnTo>
                <a:lnTo>
                  <a:pt x="0" y="359"/>
                </a:lnTo>
                <a:lnTo>
                  <a:pt x="25" y="296"/>
                </a:lnTo>
                <a:lnTo>
                  <a:pt x="31" y="291"/>
                </a:lnTo>
                <a:lnTo>
                  <a:pt x="25" y="285"/>
                </a:lnTo>
                <a:lnTo>
                  <a:pt x="25" y="279"/>
                </a:lnTo>
                <a:lnTo>
                  <a:pt x="31" y="274"/>
                </a:lnTo>
                <a:lnTo>
                  <a:pt x="25" y="268"/>
                </a:lnTo>
                <a:lnTo>
                  <a:pt x="31" y="268"/>
                </a:lnTo>
                <a:lnTo>
                  <a:pt x="25" y="262"/>
                </a:lnTo>
                <a:lnTo>
                  <a:pt x="25" y="257"/>
                </a:lnTo>
                <a:lnTo>
                  <a:pt x="31" y="234"/>
                </a:lnTo>
                <a:lnTo>
                  <a:pt x="36" y="200"/>
                </a:lnTo>
                <a:lnTo>
                  <a:pt x="41" y="200"/>
                </a:lnTo>
                <a:lnTo>
                  <a:pt x="46" y="200"/>
                </a:lnTo>
                <a:lnTo>
                  <a:pt x="56" y="222"/>
                </a:lnTo>
                <a:lnTo>
                  <a:pt x="62" y="234"/>
                </a:lnTo>
                <a:lnTo>
                  <a:pt x="67" y="239"/>
                </a:lnTo>
                <a:lnTo>
                  <a:pt x="72" y="239"/>
                </a:lnTo>
                <a:lnTo>
                  <a:pt x="165" y="257"/>
                </a:lnTo>
                <a:lnTo>
                  <a:pt x="170" y="251"/>
                </a:lnTo>
                <a:lnTo>
                  <a:pt x="170" y="245"/>
                </a:lnTo>
                <a:lnTo>
                  <a:pt x="170" y="239"/>
                </a:lnTo>
                <a:lnTo>
                  <a:pt x="175" y="239"/>
                </a:lnTo>
                <a:lnTo>
                  <a:pt x="175" y="234"/>
                </a:lnTo>
                <a:lnTo>
                  <a:pt x="180" y="234"/>
                </a:lnTo>
                <a:lnTo>
                  <a:pt x="185" y="234"/>
                </a:lnTo>
                <a:lnTo>
                  <a:pt x="185" y="239"/>
                </a:lnTo>
                <a:lnTo>
                  <a:pt x="190" y="239"/>
                </a:lnTo>
                <a:lnTo>
                  <a:pt x="196" y="239"/>
                </a:lnTo>
                <a:lnTo>
                  <a:pt x="196" y="234"/>
                </a:lnTo>
                <a:lnTo>
                  <a:pt x="196" y="228"/>
                </a:lnTo>
                <a:lnTo>
                  <a:pt x="196" y="222"/>
                </a:lnTo>
                <a:lnTo>
                  <a:pt x="190" y="217"/>
                </a:lnTo>
                <a:lnTo>
                  <a:pt x="190" y="211"/>
                </a:lnTo>
                <a:lnTo>
                  <a:pt x="196" y="200"/>
                </a:lnTo>
                <a:lnTo>
                  <a:pt x="196" y="194"/>
                </a:lnTo>
                <a:lnTo>
                  <a:pt x="190" y="188"/>
                </a:lnTo>
                <a:lnTo>
                  <a:pt x="190" y="182"/>
                </a:lnTo>
                <a:lnTo>
                  <a:pt x="185" y="182"/>
                </a:lnTo>
                <a:lnTo>
                  <a:pt x="180" y="177"/>
                </a:lnTo>
                <a:lnTo>
                  <a:pt x="185" y="171"/>
                </a:lnTo>
                <a:lnTo>
                  <a:pt x="185" y="165"/>
                </a:lnTo>
                <a:lnTo>
                  <a:pt x="175" y="165"/>
                </a:lnTo>
                <a:lnTo>
                  <a:pt x="170" y="165"/>
                </a:lnTo>
                <a:lnTo>
                  <a:pt x="144" y="154"/>
                </a:lnTo>
                <a:lnTo>
                  <a:pt x="139" y="154"/>
                </a:lnTo>
                <a:lnTo>
                  <a:pt x="134" y="143"/>
                </a:lnTo>
                <a:lnTo>
                  <a:pt x="129" y="137"/>
                </a:lnTo>
                <a:lnTo>
                  <a:pt x="139" y="46"/>
                </a:lnTo>
                <a:lnTo>
                  <a:pt x="139" y="40"/>
                </a:lnTo>
                <a:lnTo>
                  <a:pt x="139" y="12"/>
                </a:lnTo>
                <a:lnTo>
                  <a:pt x="165" y="23"/>
                </a:lnTo>
                <a:lnTo>
                  <a:pt x="165" y="12"/>
                </a:lnTo>
                <a:lnTo>
                  <a:pt x="190" y="23"/>
                </a:lnTo>
                <a:lnTo>
                  <a:pt x="196" y="40"/>
                </a:lnTo>
                <a:lnTo>
                  <a:pt x="211" y="40"/>
                </a:lnTo>
                <a:lnTo>
                  <a:pt x="216" y="57"/>
                </a:lnTo>
                <a:lnTo>
                  <a:pt x="211" y="80"/>
                </a:lnTo>
                <a:lnTo>
                  <a:pt x="221" y="103"/>
                </a:lnTo>
                <a:lnTo>
                  <a:pt x="216" y="120"/>
                </a:lnTo>
                <a:lnTo>
                  <a:pt x="216" y="143"/>
                </a:lnTo>
                <a:lnTo>
                  <a:pt x="232" y="165"/>
                </a:lnTo>
                <a:lnTo>
                  <a:pt x="242" y="165"/>
                </a:lnTo>
                <a:lnTo>
                  <a:pt x="304" y="262"/>
                </a:lnTo>
                <a:lnTo>
                  <a:pt x="330" y="228"/>
                </a:lnTo>
                <a:lnTo>
                  <a:pt x="335" y="165"/>
                </a:lnTo>
                <a:lnTo>
                  <a:pt x="340" y="114"/>
                </a:lnTo>
                <a:lnTo>
                  <a:pt x="340" y="51"/>
                </a:lnTo>
                <a:lnTo>
                  <a:pt x="345" y="46"/>
                </a:lnTo>
                <a:lnTo>
                  <a:pt x="350" y="40"/>
                </a:lnTo>
                <a:lnTo>
                  <a:pt x="345" y="34"/>
                </a:lnTo>
                <a:lnTo>
                  <a:pt x="345" y="17"/>
                </a:lnTo>
                <a:lnTo>
                  <a:pt x="345" y="12"/>
                </a:lnTo>
                <a:lnTo>
                  <a:pt x="340" y="12"/>
                </a:lnTo>
                <a:lnTo>
                  <a:pt x="340" y="6"/>
                </a:lnTo>
                <a:lnTo>
                  <a:pt x="345" y="6"/>
                </a:lnTo>
                <a:lnTo>
                  <a:pt x="345" y="0"/>
                </a:lnTo>
                <a:lnTo>
                  <a:pt x="350" y="0"/>
                </a:lnTo>
                <a:lnTo>
                  <a:pt x="355" y="6"/>
                </a:lnTo>
                <a:lnTo>
                  <a:pt x="355" y="12"/>
                </a:lnTo>
                <a:lnTo>
                  <a:pt x="361" y="12"/>
                </a:lnTo>
                <a:lnTo>
                  <a:pt x="366" y="6"/>
                </a:lnTo>
                <a:lnTo>
                  <a:pt x="371" y="12"/>
                </a:lnTo>
                <a:lnTo>
                  <a:pt x="376" y="17"/>
                </a:lnTo>
                <a:lnTo>
                  <a:pt x="381" y="17"/>
                </a:lnTo>
                <a:lnTo>
                  <a:pt x="397" y="17"/>
                </a:lnTo>
                <a:lnTo>
                  <a:pt x="402" y="23"/>
                </a:lnTo>
                <a:lnTo>
                  <a:pt x="407" y="17"/>
                </a:lnTo>
                <a:lnTo>
                  <a:pt x="417" y="23"/>
                </a:lnTo>
                <a:lnTo>
                  <a:pt x="422" y="23"/>
                </a:lnTo>
                <a:lnTo>
                  <a:pt x="428" y="23"/>
                </a:lnTo>
                <a:lnTo>
                  <a:pt x="428" y="12"/>
                </a:lnTo>
                <a:lnTo>
                  <a:pt x="433" y="23"/>
                </a:lnTo>
                <a:lnTo>
                  <a:pt x="433" y="34"/>
                </a:lnTo>
                <a:lnTo>
                  <a:pt x="443" y="40"/>
                </a:lnTo>
                <a:lnTo>
                  <a:pt x="453" y="51"/>
                </a:lnTo>
                <a:lnTo>
                  <a:pt x="469" y="80"/>
                </a:lnTo>
                <a:lnTo>
                  <a:pt x="469" y="86"/>
                </a:lnTo>
                <a:lnTo>
                  <a:pt x="479" y="125"/>
                </a:lnTo>
                <a:lnTo>
                  <a:pt x="489" y="114"/>
                </a:lnTo>
                <a:lnTo>
                  <a:pt x="495" y="103"/>
                </a:lnTo>
                <a:lnTo>
                  <a:pt x="495" y="86"/>
                </a:lnTo>
                <a:lnTo>
                  <a:pt x="500" y="74"/>
                </a:lnTo>
                <a:lnTo>
                  <a:pt x="500" y="63"/>
                </a:lnTo>
                <a:lnTo>
                  <a:pt x="505" y="63"/>
                </a:lnTo>
                <a:lnTo>
                  <a:pt x="525" y="63"/>
                </a:lnTo>
                <a:lnTo>
                  <a:pt x="562" y="63"/>
                </a:lnTo>
                <a:lnTo>
                  <a:pt x="567" y="69"/>
                </a:lnTo>
                <a:lnTo>
                  <a:pt x="567" y="86"/>
                </a:lnTo>
                <a:lnTo>
                  <a:pt x="567" y="108"/>
                </a:lnTo>
                <a:lnTo>
                  <a:pt x="572" y="108"/>
                </a:lnTo>
                <a:lnTo>
                  <a:pt x="582" y="97"/>
                </a:lnTo>
                <a:lnTo>
                  <a:pt x="587" y="97"/>
                </a:lnTo>
                <a:lnTo>
                  <a:pt x="593" y="91"/>
                </a:lnTo>
                <a:lnTo>
                  <a:pt x="593" y="86"/>
                </a:lnTo>
                <a:lnTo>
                  <a:pt x="598" y="80"/>
                </a:lnTo>
                <a:lnTo>
                  <a:pt x="598" y="74"/>
                </a:lnTo>
                <a:lnTo>
                  <a:pt x="603" y="74"/>
                </a:lnTo>
                <a:lnTo>
                  <a:pt x="644" y="34"/>
                </a:lnTo>
                <a:lnTo>
                  <a:pt x="665" y="46"/>
                </a:lnTo>
                <a:lnTo>
                  <a:pt x="701" y="91"/>
                </a:lnTo>
                <a:lnTo>
                  <a:pt x="737" y="91"/>
                </a:lnTo>
                <a:lnTo>
                  <a:pt x="747" y="91"/>
                </a:lnTo>
                <a:lnTo>
                  <a:pt x="752" y="97"/>
                </a:lnTo>
                <a:lnTo>
                  <a:pt x="763" y="86"/>
                </a:lnTo>
                <a:lnTo>
                  <a:pt x="773" y="91"/>
                </a:lnTo>
                <a:lnTo>
                  <a:pt x="783" y="97"/>
                </a:lnTo>
                <a:lnTo>
                  <a:pt x="788" y="103"/>
                </a:lnTo>
                <a:lnTo>
                  <a:pt x="794" y="103"/>
                </a:lnTo>
                <a:lnTo>
                  <a:pt x="799" y="103"/>
                </a:lnTo>
                <a:lnTo>
                  <a:pt x="804" y="103"/>
                </a:lnTo>
                <a:lnTo>
                  <a:pt x="809" y="108"/>
                </a:lnTo>
                <a:lnTo>
                  <a:pt x="814" y="108"/>
                </a:lnTo>
                <a:lnTo>
                  <a:pt x="825" y="108"/>
                </a:lnTo>
                <a:lnTo>
                  <a:pt x="835" y="114"/>
                </a:lnTo>
                <a:lnTo>
                  <a:pt x="835" y="165"/>
                </a:lnTo>
                <a:lnTo>
                  <a:pt x="835" y="217"/>
                </a:lnTo>
                <a:lnTo>
                  <a:pt x="835" y="222"/>
                </a:lnTo>
                <a:lnTo>
                  <a:pt x="840" y="245"/>
                </a:lnTo>
                <a:lnTo>
                  <a:pt x="825" y="262"/>
                </a:lnTo>
                <a:lnTo>
                  <a:pt x="814" y="279"/>
                </a:lnTo>
                <a:lnTo>
                  <a:pt x="809" y="285"/>
                </a:lnTo>
                <a:lnTo>
                  <a:pt x="804" y="285"/>
                </a:lnTo>
                <a:lnTo>
                  <a:pt x="799" y="285"/>
                </a:lnTo>
                <a:lnTo>
                  <a:pt x="794" y="291"/>
                </a:lnTo>
                <a:lnTo>
                  <a:pt x="788" y="296"/>
                </a:lnTo>
                <a:lnTo>
                  <a:pt x="783" y="308"/>
                </a:lnTo>
                <a:lnTo>
                  <a:pt x="778" y="319"/>
                </a:lnTo>
                <a:lnTo>
                  <a:pt x="778" y="325"/>
                </a:lnTo>
                <a:lnTo>
                  <a:pt x="773" y="325"/>
                </a:lnTo>
                <a:lnTo>
                  <a:pt x="757" y="325"/>
                </a:lnTo>
                <a:lnTo>
                  <a:pt x="752" y="336"/>
                </a:lnTo>
                <a:lnTo>
                  <a:pt x="737" y="348"/>
                </a:lnTo>
                <a:lnTo>
                  <a:pt x="727" y="348"/>
                </a:lnTo>
                <a:lnTo>
                  <a:pt x="706" y="410"/>
                </a:lnTo>
                <a:lnTo>
                  <a:pt x="690" y="416"/>
                </a:lnTo>
                <a:lnTo>
                  <a:pt x="696" y="433"/>
                </a:lnTo>
                <a:lnTo>
                  <a:pt x="696" y="439"/>
                </a:lnTo>
                <a:lnTo>
                  <a:pt x="690" y="456"/>
                </a:lnTo>
                <a:lnTo>
                  <a:pt x="732" y="467"/>
                </a:lnTo>
                <a:lnTo>
                  <a:pt x="747" y="507"/>
                </a:lnTo>
                <a:lnTo>
                  <a:pt x="747" y="524"/>
                </a:lnTo>
                <a:lnTo>
                  <a:pt x="742" y="530"/>
                </a:lnTo>
                <a:lnTo>
                  <a:pt x="747" y="553"/>
                </a:lnTo>
                <a:lnTo>
                  <a:pt x="763" y="558"/>
                </a:lnTo>
                <a:lnTo>
                  <a:pt x="768" y="581"/>
                </a:lnTo>
                <a:lnTo>
                  <a:pt x="788" y="604"/>
                </a:lnTo>
                <a:lnTo>
                  <a:pt x="783" y="621"/>
                </a:lnTo>
                <a:lnTo>
                  <a:pt x="825" y="627"/>
                </a:lnTo>
                <a:lnTo>
                  <a:pt x="825" y="632"/>
                </a:lnTo>
                <a:lnTo>
                  <a:pt x="830" y="632"/>
                </a:lnTo>
                <a:lnTo>
                  <a:pt x="835" y="638"/>
                </a:lnTo>
                <a:lnTo>
                  <a:pt x="840" y="650"/>
                </a:lnTo>
                <a:lnTo>
                  <a:pt x="855" y="661"/>
                </a:lnTo>
                <a:lnTo>
                  <a:pt x="819" y="718"/>
                </a:lnTo>
                <a:lnTo>
                  <a:pt x="747" y="684"/>
                </a:lnTo>
                <a:lnTo>
                  <a:pt x="706" y="627"/>
                </a:lnTo>
                <a:lnTo>
                  <a:pt x="701" y="627"/>
                </a:lnTo>
                <a:lnTo>
                  <a:pt x="696" y="621"/>
                </a:lnTo>
                <a:lnTo>
                  <a:pt x="690" y="621"/>
                </a:lnTo>
                <a:lnTo>
                  <a:pt x="680" y="604"/>
                </a:lnTo>
                <a:lnTo>
                  <a:pt x="675" y="604"/>
                </a:lnTo>
                <a:lnTo>
                  <a:pt x="660" y="604"/>
                </a:lnTo>
                <a:lnTo>
                  <a:pt x="649" y="604"/>
                </a:lnTo>
                <a:lnTo>
                  <a:pt x="629" y="604"/>
                </a:lnTo>
                <a:lnTo>
                  <a:pt x="613" y="604"/>
                </a:lnTo>
                <a:lnTo>
                  <a:pt x="603" y="604"/>
                </a:lnTo>
                <a:lnTo>
                  <a:pt x="587" y="610"/>
                </a:lnTo>
                <a:lnTo>
                  <a:pt x="582" y="610"/>
                </a:lnTo>
                <a:lnTo>
                  <a:pt x="577" y="610"/>
                </a:lnTo>
                <a:lnTo>
                  <a:pt x="567" y="610"/>
                </a:lnTo>
                <a:lnTo>
                  <a:pt x="556" y="604"/>
                </a:lnTo>
                <a:lnTo>
                  <a:pt x="531" y="581"/>
                </a:lnTo>
                <a:lnTo>
                  <a:pt x="495" y="541"/>
                </a:lnTo>
                <a:lnTo>
                  <a:pt x="495" y="536"/>
                </a:lnTo>
                <a:lnTo>
                  <a:pt x="500" y="530"/>
                </a:lnTo>
                <a:lnTo>
                  <a:pt x="505" y="530"/>
                </a:lnTo>
                <a:lnTo>
                  <a:pt x="510" y="530"/>
                </a:lnTo>
                <a:lnTo>
                  <a:pt x="515" y="524"/>
                </a:lnTo>
                <a:lnTo>
                  <a:pt x="515" y="530"/>
                </a:lnTo>
                <a:lnTo>
                  <a:pt x="520" y="530"/>
                </a:lnTo>
                <a:lnTo>
                  <a:pt x="525" y="524"/>
                </a:lnTo>
                <a:lnTo>
                  <a:pt x="531" y="530"/>
                </a:lnTo>
                <a:lnTo>
                  <a:pt x="536" y="524"/>
                </a:lnTo>
                <a:lnTo>
                  <a:pt x="536" y="530"/>
                </a:lnTo>
                <a:lnTo>
                  <a:pt x="541" y="524"/>
                </a:lnTo>
                <a:lnTo>
                  <a:pt x="551" y="519"/>
                </a:lnTo>
                <a:lnTo>
                  <a:pt x="531" y="507"/>
                </a:lnTo>
                <a:lnTo>
                  <a:pt x="458" y="439"/>
                </a:lnTo>
                <a:lnTo>
                  <a:pt x="319" y="536"/>
                </a:lnTo>
                <a:lnTo>
                  <a:pt x="288" y="553"/>
                </a:lnTo>
                <a:lnTo>
                  <a:pt x="278" y="632"/>
                </a:lnTo>
                <a:lnTo>
                  <a:pt x="278" y="644"/>
                </a:lnTo>
                <a:lnTo>
                  <a:pt x="283" y="650"/>
                </a:lnTo>
                <a:lnTo>
                  <a:pt x="283" y="655"/>
                </a:lnTo>
                <a:lnTo>
                  <a:pt x="283" y="661"/>
                </a:lnTo>
                <a:lnTo>
                  <a:pt x="294" y="667"/>
                </a:lnTo>
                <a:lnTo>
                  <a:pt x="304" y="672"/>
                </a:lnTo>
                <a:lnTo>
                  <a:pt x="304" y="678"/>
                </a:lnTo>
                <a:lnTo>
                  <a:pt x="304" y="689"/>
                </a:lnTo>
                <a:lnTo>
                  <a:pt x="299" y="695"/>
                </a:lnTo>
                <a:lnTo>
                  <a:pt x="299" y="701"/>
                </a:lnTo>
                <a:lnTo>
                  <a:pt x="299" y="707"/>
                </a:lnTo>
                <a:lnTo>
                  <a:pt x="294" y="718"/>
                </a:lnTo>
                <a:lnTo>
                  <a:pt x="283" y="718"/>
                </a:lnTo>
                <a:lnTo>
                  <a:pt x="278" y="718"/>
                </a:lnTo>
                <a:lnTo>
                  <a:pt x="268" y="718"/>
                </a:lnTo>
                <a:lnTo>
                  <a:pt x="268" y="712"/>
                </a:lnTo>
                <a:lnTo>
                  <a:pt x="257" y="712"/>
                </a:lnTo>
                <a:lnTo>
                  <a:pt x="257" y="718"/>
                </a:lnTo>
                <a:lnTo>
                  <a:pt x="252" y="718"/>
                </a:lnTo>
                <a:lnTo>
                  <a:pt x="247" y="718"/>
                </a:lnTo>
                <a:lnTo>
                  <a:pt x="242" y="718"/>
                </a:lnTo>
                <a:lnTo>
                  <a:pt x="237" y="712"/>
                </a:lnTo>
                <a:lnTo>
                  <a:pt x="226" y="712"/>
                </a:lnTo>
                <a:lnTo>
                  <a:pt x="221" y="718"/>
                </a:lnTo>
                <a:lnTo>
                  <a:pt x="211" y="718"/>
                </a:lnTo>
                <a:lnTo>
                  <a:pt x="201" y="718"/>
                </a:lnTo>
                <a:lnTo>
                  <a:pt x="190" y="718"/>
                </a:lnTo>
                <a:lnTo>
                  <a:pt x="175" y="712"/>
                </a:lnTo>
                <a:lnTo>
                  <a:pt x="159" y="729"/>
                </a:lnTo>
                <a:lnTo>
                  <a:pt x="139" y="718"/>
                </a:lnTo>
                <a:lnTo>
                  <a:pt x="134" y="718"/>
                </a:lnTo>
                <a:lnTo>
                  <a:pt x="129" y="718"/>
                </a:lnTo>
                <a:lnTo>
                  <a:pt x="118" y="724"/>
                </a:lnTo>
                <a:lnTo>
                  <a:pt x="113" y="724"/>
                </a:lnTo>
                <a:lnTo>
                  <a:pt x="108" y="718"/>
                </a:lnTo>
                <a:lnTo>
                  <a:pt x="98" y="718"/>
                </a:lnTo>
                <a:close/>
              </a:path>
            </a:pathLst>
          </a:custGeom>
          <a:solidFill>
            <a:srgbClr val="181DF8">
              <a:alpha val="27000"/>
            </a:srgbClr>
          </a:solidFill>
          <a:ln w="12700">
            <a:solidFill>
              <a:srgbClr val="181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6305551" y="4340227"/>
            <a:ext cx="873126" cy="130173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5888" tIns="52943" rIns="105888" bIns="52943" anchor="ctr"/>
          <a:lstStyle/>
          <a:p>
            <a:pPr marL="0" marR="0" lvl="0" indent="0" algn="ctr" defTabSz="10588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5269/19550</a:t>
            </a:r>
          </a:p>
        </p:txBody>
      </p:sp>
      <p:sp>
        <p:nvSpPr>
          <p:cNvPr id="85" name="TextBox 10"/>
          <p:cNvSpPr txBox="1"/>
          <p:nvPr/>
        </p:nvSpPr>
        <p:spPr bwMode="auto">
          <a:xfrm>
            <a:off x="6173787" y="3734028"/>
            <a:ext cx="1274762" cy="215444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8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10588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Кваркенский р-н</a:t>
            </a:r>
          </a:p>
        </p:txBody>
      </p:sp>
      <p:sp>
        <p:nvSpPr>
          <p:cNvPr id="86" name="TextBox 23"/>
          <p:cNvSpPr txBox="1"/>
          <p:nvPr/>
        </p:nvSpPr>
        <p:spPr bwMode="auto">
          <a:xfrm>
            <a:off x="6819858" y="3915874"/>
            <a:ext cx="334395" cy="230451"/>
          </a:xfrm>
          <a:prstGeom prst="rect">
            <a:avLst/>
          </a:prstGeom>
          <a:solidFill>
            <a:srgbClr val="FF9900"/>
          </a:solidFill>
          <a:effectLst>
            <a:softEdge rad="63500"/>
          </a:effec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 marL="0" marR="0" lvl="0" indent="0" algn="ctr" defTabSz="10588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</a:t>
            </a:r>
            <a:endParaRPr kumimoji="0" lang="ru-RU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92" name="TextBox 23"/>
          <p:cNvSpPr txBox="1"/>
          <p:nvPr/>
        </p:nvSpPr>
        <p:spPr bwMode="auto">
          <a:xfrm>
            <a:off x="6432550" y="3931388"/>
            <a:ext cx="419015" cy="233878"/>
          </a:xfrm>
          <a:prstGeom prst="rect">
            <a:avLst/>
          </a:prstGeom>
          <a:solidFill>
            <a:schemeClr val="accent1">
              <a:lumMod val="75000"/>
            </a:schemeClr>
          </a:solidFill>
          <a:effectLst>
            <a:softEdge rad="63500"/>
          </a:effectLst>
        </p:spPr>
        <p:txBody>
          <a:bodyPr wrap="square" lIns="105888" tIns="52943" rIns="105888" bIns="52943"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25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-35</a:t>
            </a:r>
            <a:endParaRPr kumimoji="0" lang="ru-RU" sz="82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2" name="TextBox 10"/>
          <p:cNvSpPr txBox="1"/>
          <p:nvPr/>
        </p:nvSpPr>
        <p:spPr bwMode="auto">
          <a:xfrm>
            <a:off x="7257597" y="5539469"/>
            <a:ext cx="1346200" cy="215444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8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Светлинский  р-н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3" name="TextBox 23"/>
          <p:cNvSpPr txBox="1"/>
          <p:nvPr/>
        </p:nvSpPr>
        <p:spPr bwMode="auto">
          <a:xfrm>
            <a:off x="7851966" y="5736219"/>
            <a:ext cx="368767" cy="215093"/>
          </a:xfrm>
          <a:prstGeom prst="rect">
            <a:avLst/>
          </a:prstGeom>
          <a:solidFill>
            <a:srgbClr val="FF9900"/>
          </a:solidFill>
          <a:effectLst>
            <a:softEdge rad="63500"/>
          </a:effec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4" name="TextBox 23"/>
          <p:cNvSpPr txBox="1"/>
          <p:nvPr/>
        </p:nvSpPr>
        <p:spPr bwMode="auto">
          <a:xfrm>
            <a:off x="7503299" y="5736218"/>
            <a:ext cx="424061" cy="215093"/>
          </a:xfrm>
          <a:prstGeom prst="rect">
            <a:avLst/>
          </a:prstGeom>
          <a:solidFill>
            <a:schemeClr val="accent1">
              <a:lumMod val="75000"/>
            </a:schemeClr>
          </a:solidFill>
          <a:effectLst>
            <a:softEdge rad="63500"/>
          </a:effec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-35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8" name="Прямоугольник 157"/>
          <p:cNvSpPr/>
          <p:nvPr/>
        </p:nvSpPr>
        <p:spPr>
          <a:xfrm>
            <a:off x="7321551" y="6070602"/>
            <a:ext cx="892176" cy="200025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2115/11744</a:t>
            </a:r>
          </a:p>
        </p:txBody>
      </p:sp>
      <p:sp>
        <p:nvSpPr>
          <p:cNvPr id="187" name="Прямоугольник 186"/>
          <p:cNvSpPr/>
          <p:nvPr/>
        </p:nvSpPr>
        <p:spPr>
          <a:xfrm>
            <a:off x="6544178" y="4166074"/>
            <a:ext cx="641233" cy="160528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381/</a:t>
            </a: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167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9" name="Прямоугольник 188"/>
          <p:cNvSpPr/>
          <p:nvPr/>
        </p:nvSpPr>
        <p:spPr>
          <a:xfrm>
            <a:off x="7581125" y="5918655"/>
            <a:ext cx="641233" cy="160528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1657/</a:t>
            </a: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22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3" name="Скругленный прямоугольник 192"/>
          <p:cNvSpPr/>
          <p:nvPr/>
        </p:nvSpPr>
        <p:spPr>
          <a:xfrm>
            <a:off x="7329545" y="5911850"/>
            <a:ext cx="231068" cy="14984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</a:t>
            </a: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198" name="Скругленный прямоугольник 197"/>
          <p:cNvSpPr/>
          <p:nvPr/>
        </p:nvSpPr>
        <p:spPr>
          <a:xfrm>
            <a:off x="6307195" y="4171950"/>
            <a:ext cx="231068" cy="14984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</a:t>
            </a: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200" name="TextBox 199"/>
          <p:cNvSpPr txBox="1"/>
          <p:nvPr/>
        </p:nvSpPr>
        <p:spPr>
          <a:xfrm>
            <a:off x="0" y="6323989"/>
            <a:ext cx="1571625" cy="530915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solidFill>
              <a:schemeClr val="tx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kumimoji="0" 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:00 25.02.2021 исп</a:t>
            </a:r>
            <a:r>
              <a: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ЦУКС ГУ МЧС по </a:t>
            </a:r>
            <a:r>
              <a:rPr kumimoji="0" 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Оренбургской области</a:t>
            </a:r>
            <a:endParaRPr kumimoji="0" lang="ru-RU" sz="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АРМ № </a:t>
            </a:r>
            <a:r>
              <a:rPr kumimoji="0" lang="ru-RU" alt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 </a:t>
            </a:r>
            <a:r>
              <a:rPr kumimoji="0" lang="ru-RU" sz="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Зыряева</a:t>
            </a:r>
            <a:r>
              <a:rPr kumimoji="0" 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Ю.С.</a:t>
            </a:r>
            <a:endParaRPr kumimoji="0" lang="ru-RU" sz="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тел. </a:t>
            </a:r>
            <a:r>
              <a:rPr kumimoji="0" 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ВЦСС: 3651-2419</a:t>
            </a:r>
            <a:endParaRPr kumimoji="0" lang="ru-RU" sz="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использовались: АИУС РСЧС</a:t>
            </a:r>
          </a:p>
        </p:txBody>
      </p:sp>
      <p:sp>
        <p:nvSpPr>
          <p:cNvPr id="55" name="Полилиния 54"/>
          <p:cNvSpPr/>
          <p:nvPr/>
        </p:nvSpPr>
        <p:spPr>
          <a:xfrm>
            <a:off x="4748375" y="4762273"/>
            <a:ext cx="1048916" cy="1149577"/>
          </a:xfrm>
          <a:custGeom>
            <a:avLst/>
            <a:gdLst>
              <a:gd name="connsiteX0" fmla="*/ 1164683 w 1164688"/>
              <a:gd name="connsiteY0" fmla="*/ 209459 h 1515800"/>
              <a:gd name="connsiteX1" fmla="*/ 1113883 w 1164688"/>
              <a:gd name="connsiteY1" fmla="*/ 95159 h 1515800"/>
              <a:gd name="connsiteX2" fmla="*/ 999583 w 1164688"/>
              <a:gd name="connsiteY2" fmla="*/ 120559 h 1515800"/>
              <a:gd name="connsiteX3" fmla="*/ 936083 w 1164688"/>
              <a:gd name="connsiteY3" fmla="*/ 22134 h 1515800"/>
              <a:gd name="connsiteX4" fmla="*/ 856708 w 1164688"/>
              <a:gd name="connsiteY4" fmla="*/ 79284 h 1515800"/>
              <a:gd name="connsiteX5" fmla="*/ 805908 w 1164688"/>
              <a:gd name="connsiteY5" fmla="*/ 38009 h 1515800"/>
              <a:gd name="connsiteX6" fmla="*/ 786858 w 1164688"/>
              <a:gd name="connsiteY6" fmla="*/ 3084 h 1515800"/>
              <a:gd name="connsiteX7" fmla="*/ 736058 w 1164688"/>
              <a:gd name="connsiteY7" fmla="*/ 120559 h 1515800"/>
              <a:gd name="connsiteX8" fmla="*/ 758283 w 1164688"/>
              <a:gd name="connsiteY8" fmla="*/ 190409 h 1515800"/>
              <a:gd name="connsiteX9" fmla="*/ 643983 w 1164688"/>
              <a:gd name="connsiteY9" fmla="*/ 225334 h 1515800"/>
              <a:gd name="connsiteX10" fmla="*/ 570958 w 1164688"/>
              <a:gd name="connsiteY10" fmla="*/ 222159 h 1515800"/>
              <a:gd name="connsiteX11" fmla="*/ 545558 w 1164688"/>
              <a:gd name="connsiteY11" fmla="*/ 314234 h 1515800"/>
              <a:gd name="connsiteX12" fmla="*/ 463008 w 1164688"/>
              <a:gd name="connsiteY12" fmla="*/ 374559 h 1515800"/>
              <a:gd name="connsiteX13" fmla="*/ 463008 w 1164688"/>
              <a:gd name="connsiteY13" fmla="*/ 428534 h 1515800"/>
              <a:gd name="connsiteX14" fmla="*/ 370933 w 1164688"/>
              <a:gd name="connsiteY14" fmla="*/ 457109 h 1515800"/>
              <a:gd name="connsiteX15" fmla="*/ 313783 w 1164688"/>
              <a:gd name="connsiteY15" fmla="*/ 276134 h 1515800"/>
              <a:gd name="connsiteX16" fmla="*/ 269333 w 1164688"/>
              <a:gd name="connsiteY16" fmla="*/ 311059 h 1515800"/>
              <a:gd name="connsiteX17" fmla="*/ 212183 w 1164688"/>
              <a:gd name="connsiteY17" fmla="*/ 199934 h 1515800"/>
              <a:gd name="connsiteX18" fmla="*/ 94708 w 1164688"/>
              <a:gd name="connsiteY18" fmla="*/ 180884 h 1515800"/>
              <a:gd name="connsiteX19" fmla="*/ 145508 w 1164688"/>
              <a:gd name="connsiteY19" fmla="*/ 396784 h 1515800"/>
              <a:gd name="connsiteX20" fmla="*/ 8983 w 1164688"/>
              <a:gd name="connsiteY20" fmla="*/ 438059 h 1515800"/>
              <a:gd name="connsiteX21" fmla="*/ 18508 w 1164688"/>
              <a:gd name="connsiteY21" fmla="*/ 561884 h 1515800"/>
              <a:gd name="connsiteX22" fmla="*/ 62958 w 1164688"/>
              <a:gd name="connsiteY22" fmla="*/ 571409 h 1515800"/>
              <a:gd name="connsiteX23" fmla="*/ 104233 w 1164688"/>
              <a:gd name="connsiteY23" fmla="*/ 596809 h 1515800"/>
              <a:gd name="connsiteX24" fmla="*/ 148683 w 1164688"/>
              <a:gd name="connsiteY24" fmla="*/ 631734 h 1515800"/>
              <a:gd name="connsiteX25" fmla="*/ 189958 w 1164688"/>
              <a:gd name="connsiteY25" fmla="*/ 628559 h 1515800"/>
              <a:gd name="connsiteX26" fmla="*/ 199483 w 1164688"/>
              <a:gd name="connsiteY26" fmla="*/ 749209 h 1515800"/>
              <a:gd name="connsiteX27" fmla="*/ 205833 w 1164688"/>
              <a:gd name="connsiteY27" fmla="*/ 812709 h 1515800"/>
              <a:gd name="connsiteX28" fmla="*/ 183608 w 1164688"/>
              <a:gd name="connsiteY28" fmla="*/ 863509 h 1515800"/>
              <a:gd name="connsiteX29" fmla="*/ 218533 w 1164688"/>
              <a:gd name="connsiteY29" fmla="*/ 936534 h 1515800"/>
              <a:gd name="connsiteX30" fmla="*/ 218533 w 1164688"/>
              <a:gd name="connsiteY30" fmla="*/ 1025434 h 1515800"/>
              <a:gd name="connsiteX31" fmla="*/ 129633 w 1164688"/>
              <a:gd name="connsiteY31" fmla="*/ 990509 h 1515800"/>
              <a:gd name="connsiteX32" fmla="*/ 107408 w 1164688"/>
              <a:gd name="connsiteY32" fmla="*/ 1104809 h 1515800"/>
              <a:gd name="connsiteX33" fmla="*/ 53433 w 1164688"/>
              <a:gd name="connsiteY33" fmla="*/ 1171484 h 1515800"/>
              <a:gd name="connsiteX34" fmla="*/ 142333 w 1164688"/>
              <a:gd name="connsiteY34" fmla="*/ 1241334 h 1515800"/>
              <a:gd name="connsiteX35" fmla="*/ 193133 w 1164688"/>
              <a:gd name="connsiteY35" fmla="*/ 1209584 h 1515800"/>
              <a:gd name="connsiteX36" fmla="*/ 237583 w 1164688"/>
              <a:gd name="connsiteY36" fmla="*/ 1247684 h 1515800"/>
              <a:gd name="connsiteX37" fmla="*/ 374108 w 1164688"/>
              <a:gd name="connsiteY37" fmla="*/ 1165134 h 1515800"/>
              <a:gd name="connsiteX38" fmla="*/ 415383 w 1164688"/>
              <a:gd name="connsiteY38" fmla="*/ 1269909 h 1515800"/>
              <a:gd name="connsiteX39" fmla="*/ 453483 w 1164688"/>
              <a:gd name="connsiteY39" fmla="*/ 1285784 h 1515800"/>
              <a:gd name="connsiteX40" fmla="*/ 513808 w 1164688"/>
              <a:gd name="connsiteY40" fmla="*/ 1454059 h 1515800"/>
              <a:gd name="connsiteX41" fmla="*/ 631283 w 1164688"/>
              <a:gd name="connsiteY41" fmla="*/ 1514384 h 1515800"/>
              <a:gd name="connsiteX42" fmla="*/ 701133 w 1164688"/>
              <a:gd name="connsiteY42" fmla="*/ 1403259 h 1515800"/>
              <a:gd name="connsiteX43" fmla="*/ 866233 w 1164688"/>
              <a:gd name="connsiteY43" fmla="*/ 1460409 h 1515800"/>
              <a:gd name="connsiteX44" fmla="*/ 837658 w 1164688"/>
              <a:gd name="connsiteY44" fmla="*/ 1320709 h 1515800"/>
              <a:gd name="connsiteX45" fmla="*/ 856708 w 1164688"/>
              <a:gd name="connsiteY45" fmla="*/ 1092109 h 1515800"/>
              <a:gd name="connsiteX46" fmla="*/ 844008 w 1164688"/>
              <a:gd name="connsiteY46" fmla="*/ 1088934 h 1515800"/>
              <a:gd name="connsiteX47" fmla="*/ 783683 w 1164688"/>
              <a:gd name="connsiteY47" fmla="*/ 936534 h 1515800"/>
              <a:gd name="connsiteX48" fmla="*/ 929733 w 1164688"/>
              <a:gd name="connsiteY48" fmla="*/ 936534 h 1515800"/>
              <a:gd name="connsiteX49" fmla="*/ 1002758 w 1164688"/>
              <a:gd name="connsiteY49" fmla="*/ 879384 h 1515800"/>
              <a:gd name="connsiteX50" fmla="*/ 993233 w 1164688"/>
              <a:gd name="connsiteY50" fmla="*/ 746034 h 1515800"/>
              <a:gd name="connsiteX51" fmla="*/ 971008 w 1164688"/>
              <a:gd name="connsiteY51" fmla="*/ 726984 h 1515800"/>
              <a:gd name="connsiteX52" fmla="*/ 1047208 w 1164688"/>
              <a:gd name="connsiteY52" fmla="*/ 730159 h 1515800"/>
              <a:gd name="connsiteX53" fmla="*/ 1034508 w 1164688"/>
              <a:gd name="connsiteY53" fmla="*/ 663484 h 1515800"/>
              <a:gd name="connsiteX54" fmla="*/ 1110708 w 1164688"/>
              <a:gd name="connsiteY54" fmla="*/ 606334 h 1515800"/>
              <a:gd name="connsiteX55" fmla="*/ 1117058 w 1164688"/>
              <a:gd name="connsiteY55" fmla="*/ 361859 h 1515800"/>
              <a:gd name="connsiteX56" fmla="*/ 1164683 w 1164688"/>
              <a:gd name="connsiteY56" fmla="*/ 209459 h 151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164688" h="1515800">
                <a:moveTo>
                  <a:pt x="1164683" y="209459"/>
                </a:moveTo>
                <a:cubicBezTo>
                  <a:pt x="1164154" y="165009"/>
                  <a:pt x="1141400" y="109976"/>
                  <a:pt x="1113883" y="95159"/>
                </a:cubicBezTo>
                <a:cubicBezTo>
                  <a:pt x="1086366" y="80342"/>
                  <a:pt x="1029216" y="132730"/>
                  <a:pt x="999583" y="120559"/>
                </a:cubicBezTo>
                <a:cubicBezTo>
                  <a:pt x="969950" y="108388"/>
                  <a:pt x="959895" y="29013"/>
                  <a:pt x="936083" y="22134"/>
                </a:cubicBezTo>
                <a:cubicBezTo>
                  <a:pt x="912271" y="15255"/>
                  <a:pt x="878404" y="76638"/>
                  <a:pt x="856708" y="79284"/>
                </a:cubicBezTo>
                <a:cubicBezTo>
                  <a:pt x="835012" y="81930"/>
                  <a:pt x="817550" y="50709"/>
                  <a:pt x="805908" y="38009"/>
                </a:cubicBezTo>
                <a:cubicBezTo>
                  <a:pt x="794266" y="25309"/>
                  <a:pt x="798500" y="-10674"/>
                  <a:pt x="786858" y="3084"/>
                </a:cubicBezTo>
                <a:cubicBezTo>
                  <a:pt x="775216" y="16842"/>
                  <a:pt x="740820" y="89338"/>
                  <a:pt x="736058" y="120559"/>
                </a:cubicBezTo>
                <a:cubicBezTo>
                  <a:pt x="731296" y="151780"/>
                  <a:pt x="773629" y="172947"/>
                  <a:pt x="758283" y="190409"/>
                </a:cubicBezTo>
                <a:cubicBezTo>
                  <a:pt x="742937" y="207871"/>
                  <a:pt x="675204" y="220042"/>
                  <a:pt x="643983" y="225334"/>
                </a:cubicBezTo>
                <a:cubicBezTo>
                  <a:pt x="612762" y="230626"/>
                  <a:pt x="587362" y="207342"/>
                  <a:pt x="570958" y="222159"/>
                </a:cubicBezTo>
                <a:cubicBezTo>
                  <a:pt x="554554" y="236976"/>
                  <a:pt x="563550" y="288834"/>
                  <a:pt x="545558" y="314234"/>
                </a:cubicBezTo>
                <a:cubicBezTo>
                  <a:pt x="527566" y="339634"/>
                  <a:pt x="476766" y="355509"/>
                  <a:pt x="463008" y="374559"/>
                </a:cubicBezTo>
                <a:cubicBezTo>
                  <a:pt x="449250" y="393609"/>
                  <a:pt x="478354" y="414776"/>
                  <a:pt x="463008" y="428534"/>
                </a:cubicBezTo>
                <a:cubicBezTo>
                  <a:pt x="447662" y="442292"/>
                  <a:pt x="395804" y="482509"/>
                  <a:pt x="370933" y="457109"/>
                </a:cubicBezTo>
                <a:cubicBezTo>
                  <a:pt x="346062" y="431709"/>
                  <a:pt x="330716" y="300476"/>
                  <a:pt x="313783" y="276134"/>
                </a:cubicBezTo>
                <a:cubicBezTo>
                  <a:pt x="296850" y="251792"/>
                  <a:pt x="286266" y="323759"/>
                  <a:pt x="269333" y="311059"/>
                </a:cubicBezTo>
                <a:cubicBezTo>
                  <a:pt x="252400" y="298359"/>
                  <a:pt x="241287" y="221630"/>
                  <a:pt x="212183" y="199934"/>
                </a:cubicBezTo>
                <a:cubicBezTo>
                  <a:pt x="183079" y="178238"/>
                  <a:pt x="105820" y="148076"/>
                  <a:pt x="94708" y="180884"/>
                </a:cubicBezTo>
                <a:cubicBezTo>
                  <a:pt x="83595" y="213692"/>
                  <a:pt x="159795" y="353922"/>
                  <a:pt x="145508" y="396784"/>
                </a:cubicBezTo>
                <a:cubicBezTo>
                  <a:pt x="131221" y="439646"/>
                  <a:pt x="30150" y="410542"/>
                  <a:pt x="8983" y="438059"/>
                </a:cubicBezTo>
                <a:cubicBezTo>
                  <a:pt x="-12184" y="465576"/>
                  <a:pt x="9512" y="539659"/>
                  <a:pt x="18508" y="561884"/>
                </a:cubicBezTo>
                <a:cubicBezTo>
                  <a:pt x="27504" y="584109"/>
                  <a:pt x="48671" y="565588"/>
                  <a:pt x="62958" y="571409"/>
                </a:cubicBezTo>
                <a:cubicBezTo>
                  <a:pt x="77245" y="577230"/>
                  <a:pt x="89946" y="586755"/>
                  <a:pt x="104233" y="596809"/>
                </a:cubicBezTo>
                <a:cubicBezTo>
                  <a:pt x="118520" y="606863"/>
                  <a:pt x="134396" y="626442"/>
                  <a:pt x="148683" y="631734"/>
                </a:cubicBezTo>
                <a:cubicBezTo>
                  <a:pt x="162970" y="637026"/>
                  <a:pt x="181491" y="608980"/>
                  <a:pt x="189958" y="628559"/>
                </a:cubicBezTo>
                <a:cubicBezTo>
                  <a:pt x="198425" y="648138"/>
                  <a:pt x="196837" y="718517"/>
                  <a:pt x="199483" y="749209"/>
                </a:cubicBezTo>
                <a:cubicBezTo>
                  <a:pt x="202129" y="779901"/>
                  <a:pt x="208479" y="793659"/>
                  <a:pt x="205833" y="812709"/>
                </a:cubicBezTo>
                <a:cubicBezTo>
                  <a:pt x="203187" y="831759"/>
                  <a:pt x="181491" y="842872"/>
                  <a:pt x="183608" y="863509"/>
                </a:cubicBezTo>
                <a:cubicBezTo>
                  <a:pt x="185725" y="884146"/>
                  <a:pt x="212712" y="909546"/>
                  <a:pt x="218533" y="936534"/>
                </a:cubicBezTo>
                <a:cubicBezTo>
                  <a:pt x="224354" y="963522"/>
                  <a:pt x="233350" y="1016438"/>
                  <a:pt x="218533" y="1025434"/>
                </a:cubicBezTo>
                <a:cubicBezTo>
                  <a:pt x="203716" y="1034430"/>
                  <a:pt x="148154" y="977280"/>
                  <a:pt x="129633" y="990509"/>
                </a:cubicBezTo>
                <a:cubicBezTo>
                  <a:pt x="111112" y="1003738"/>
                  <a:pt x="120108" y="1074647"/>
                  <a:pt x="107408" y="1104809"/>
                </a:cubicBezTo>
                <a:cubicBezTo>
                  <a:pt x="94708" y="1134972"/>
                  <a:pt x="47612" y="1148730"/>
                  <a:pt x="53433" y="1171484"/>
                </a:cubicBezTo>
                <a:cubicBezTo>
                  <a:pt x="59254" y="1194238"/>
                  <a:pt x="119050" y="1234984"/>
                  <a:pt x="142333" y="1241334"/>
                </a:cubicBezTo>
                <a:cubicBezTo>
                  <a:pt x="165616" y="1247684"/>
                  <a:pt x="177258" y="1208526"/>
                  <a:pt x="193133" y="1209584"/>
                </a:cubicBezTo>
                <a:cubicBezTo>
                  <a:pt x="209008" y="1210642"/>
                  <a:pt x="207421" y="1255092"/>
                  <a:pt x="237583" y="1247684"/>
                </a:cubicBezTo>
                <a:cubicBezTo>
                  <a:pt x="267745" y="1240276"/>
                  <a:pt x="344475" y="1161430"/>
                  <a:pt x="374108" y="1165134"/>
                </a:cubicBezTo>
                <a:cubicBezTo>
                  <a:pt x="403741" y="1168838"/>
                  <a:pt x="402154" y="1249801"/>
                  <a:pt x="415383" y="1269909"/>
                </a:cubicBezTo>
                <a:cubicBezTo>
                  <a:pt x="428612" y="1290017"/>
                  <a:pt x="437079" y="1255092"/>
                  <a:pt x="453483" y="1285784"/>
                </a:cubicBezTo>
                <a:cubicBezTo>
                  <a:pt x="469887" y="1316476"/>
                  <a:pt x="484175" y="1415959"/>
                  <a:pt x="513808" y="1454059"/>
                </a:cubicBezTo>
                <a:cubicBezTo>
                  <a:pt x="543441" y="1492159"/>
                  <a:pt x="600062" y="1522851"/>
                  <a:pt x="631283" y="1514384"/>
                </a:cubicBezTo>
                <a:cubicBezTo>
                  <a:pt x="662504" y="1505917"/>
                  <a:pt x="661975" y="1412255"/>
                  <a:pt x="701133" y="1403259"/>
                </a:cubicBezTo>
                <a:cubicBezTo>
                  <a:pt x="740291" y="1394263"/>
                  <a:pt x="843479" y="1474167"/>
                  <a:pt x="866233" y="1460409"/>
                </a:cubicBezTo>
                <a:cubicBezTo>
                  <a:pt x="888987" y="1446651"/>
                  <a:pt x="839245" y="1382092"/>
                  <a:pt x="837658" y="1320709"/>
                </a:cubicBezTo>
                <a:cubicBezTo>
                  <a:pt x="836071" y="1259326"/>
                  <a:pt x="855650" y="1130738"/>
                  <a:pt x="856708" y="1092109"/>
                </a:cubicBezTo>
                <a:cubicBezTo>
                  <a:pt x="857766" y="1053480"/>
                  <a:pt x="856179" y="1114863"/>
                  <a:pt x="844008" y="1088934"/>
                </a:cubicBezTo>
                <a:cubicBezTo>
                  <a:pt x="831837" y="1063005"/>
                  <a:pt x="769396" y="961934"/>
                  <a:pt x="783683" y="936534"/>
                </a:cubicBezTo>
                <a:cubicBezTo>
                  <a:pt x="797970" y="911134"/>
                  <a:pt x="893221" y="946059"/>
                  <a:pt x="929733" y="936534"/>
                </a:cubicBezTo>
                <a:cubicBezTo>
                  <a:pt x="966245" y="927009"/>
                  <a:pt x="992175" y="911134"/>
                  <a:pt x="1002758" y="879384"/>
                </a:cubicBezTo>
                <a:cubicBezTo>
                  <a:pt x="1013341" y="847634"/>
                  <a:pt x="998525" y="771434"/>
                  <a:pt x="993233" y="746034"/>
                </a:cubicBezTo>
                <a:cubicBezTo>
                  <a:pt x="987941" y="720634"/>
                  <a:pt x="962012" y="729630"/>
                  <a:pt x="971008" y="726984"/>
                </a:cubicBezTo>
                <a:cubicBezTo>
                  <a:pt x="980004" y="724338"/>
                  <a:pt x="1036625" y="740742"/>
                  <a:pt x="1047208" y="730159"/>
                </a:cubicBezTo>
                <a:cubicBezTo>
                  <a:pt x="1057791" y="719576"/>
                  <a:pt x="1023925" y="684122"/>
                  <a:pt x="1034508" y="663484"/>
                </a:cubicBezTo>
                <a:cubicBezTo>
                  <a:pt x="1045091" y="642847"/>
                  <a:pt x="1096950" y="656605"/>
                  <a:pt x="1110708" y="606334"/>
                </a:cubicBezTo>
                <a:cubicBezTo>
                  <a:pt x="1124466" y="556063"/>
                  <a:pt x="1108062" y="428005"/>
                  <a:pt x="1117058" y="361859"/>
                </a:cubicBezTo>
                <a:cubicBezTo>
                  <a:pt x="1126054" y="295713"/>
                  <a:pt x="1165212" y="253909"/>
                  <a:pt x="1164683" y="209459"/>
                </a:cubicBezTo>
                <a:close/>
              </a:path>
            </a:pathLst>
          </a:custGeom>
          <a:solidFill>
            <a:srgbClr val="181DF8">
              <a:alpha val="27000"/>
            </a:srgbClr>
          </a:solidFill>
          <a:ln>
            <a:solidFill>
              <a:srgbClr val="181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4884738" y="5176838"/>
            <a:ext cx="657225" cy="13811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190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1119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190</a:t>
            </a:r>
          </a:p>
        </p:txBody>
      </p:sp>
      <p:sp>
        <p:nvSpPr>
          <p:cNvPr id="58" name="TextBox 23"/>
          <p:cNvSpPr txBox="1"/>
          <p:nvPr/>
        </p:nvSpPr>
        <p:spPr>
          <a:xfrm>
            <a:off x="4829369" y="4969032"/>
            <a:ext cx="433466" cy="215444"/>
          </a:xfrm>
          <a:prstGeom prst="rect">
            <a:avLst/>
          </a:prstGeom>
          <a:solidFill>
            <a:schemeClr val="accent1">
              <a:lumMod val="75000"/>
            </a:schemeClr>
          </a:solidFill>
          <a:effectLst>
            <a:softEdge rad="63500"/>
          </a:effec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 marL="0" marR="0" lvl="0" indent="0" algn="ctr" defTabSz="12190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-30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0" name="TextBox 23"/>
          <p:cNvSpPr txBox="1"/>
          <p:nvPr/>
        </p:nvSpPr>
        <p:spPr>
          <a:xfrm>
            <a:off x="5078211" y="4968236"/>
            <a:ext cx="441432" cy="215444"/>
          </a:xfrm>
          <a:prstGeom prst="rect">
            <a:avLst/>
          </a:prstGeom>
          <a:solidFill>
            <a:srgbClr val="FF9900"/>
          </a:solidFill>
          <a:effectLst>
            <a:softEdge rad="63500"/>
          </a:effec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 marL="0" marR="0" lvl="0" indent="0" algn="ctr" defTabSz="12190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1" name="Прямоугольник 60"/>
          <p:cNvSpPr/>
          <p:nvPr/>
        </p:nvSpPr>
        <p:spPr bwMode="auto">
          <a:xfrm>
            <a:off x="4884738" y="5291138"/>
            <a:ext cx="989012" cy="157162"/>
          </a:xfrm>
          <a:prstGeom prst="rect">
            <a:avLst/>
          </a:prstGeom>
          <a:solidFill>
            <a:srgbClr val="92D05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lIns="91434" tIns="45717" rIns="91434" bIns="45717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13180 / 45 800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5554663" y="5140325"/>
            <a:ext cx="231775" cy="15081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65%</a:t>
            </a:r>
          </a:p>
        </p:txBody>
      </p:sp>
      <p:sp>
        <p:nvSpPr>
          <p:cNvPr id="63" name="TextBox 10"/>
          <p:cNvSpPr txBox="1"/>
          <p:nvPr/>
        </p:nvSpPr>
        <p:spPr>
          <a:xfrm>
            <a:off x="4823341" y="4836913"/>
            <a:ext cx="1279670" cy="215444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8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12190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Кувандыкский</a:t>
            </a: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г.о.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7" name="Text Box 97"/>
          <p:cNvSpPr txBox="1">
            <a:spLocks noChangeArrowheads="1"/>
          </p:cNvSpPr>
          <p:nvPr/>
        </p:nvSpPr>
        <p:spPr bwMode="auto">
          <a:xfrm>
            <a:off x="7078176" y="1716891"/>
            <a:ext cx="1460939" cy="198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2" tIns="63992" rIns="127982" bIns="63992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endParaRPr lang="ru-RU" altLang="ru-RU" sz="450" b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8" name="Rectangle 93"/>
          <p:cNvSpPr>
            <a:spLocks noChangeArrowheads="1"/>
          </p:cNvSpPr>
          <p:nvPr/>
        </p:nvSpPr>
        <p:spPr bwMode="auto">
          <a:xfrm>
            <a:off x="6890365" y="666172"/>
            <a:ext cx="2249979" cy="170615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endParaRPr lang="ru-RU" altLang="ru-RU" sz="675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 Box 97"/>
          <p:cNvSpPr txBox="1">
            <a:spLocks noChangeArrowheads="1"/>
          </p:cNvSpPr>
          <p:nvPr/>
        </p:nvSpPr>
        <p:spPr bwMode="auto">
          <a:xfrm>
            <a:off x="7403316" y="1311235"/>
            <a:ext cx="1967813" cy="23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675" b="0" dirty="0">
                <a:solidFill>
                  <a:srgbClr val="000000"/>
                </a:solidFill>
                <a:cs typeface="Arial" panose="020B0604020202020204" pitchFamily="34" charset="0"/>
              </a:rPr>
              <a:t> - прогноз нарушения ЛЭП</a:t>
            </a:r>
          </a:p>
        </p:txBody>
      </p:sp>
      <p:sp>
        <p:nvSpPr>
          <p:cNvPr id="50" name="Text Box 97"/>
          <p:cNvSpPr txBox="1">
            <a:spLocks noChangeArrowheads="1"/>
          </p:cNvSpPr>
          <p:nvPr/>
        </p:nvSpPr>
        <p:spPr bwMode="auto">
          <a:xfrm>
            <a:off x="7378994" y="625837"/>
            <a:ext cx="1723677" cy="23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675" i="1" dirty="0">
                <a:solidFill>
                  <a:srgbClr val="000000"/>
                </a:solidFill>
                <a:cs typeface="Arial" panose="020B0604020202020204" pitchFamily="34" charset="0"/>
              </a:rPr>
              <a:t>Условные обозначения</a:t>
            </a:r>
          </a:p>
        </p:txBody>
      </p:sp>
      <p:sp>
        <p:nvSpPr>
          <p:cNvPr id="51" name="Text Box 97"/>
          <p:cNvSpPr txBox="1">
            <a:spLocks noChangeArrowheads="1"/>
          </p:cNvSpPr>
          <p:nvPr/>
        </p:nvSpPr>
        <p:spPr bwMode="auto">
          <a:xfrm>
            <a:off x="7368041" y="1814658"/>
            <a:ext cx="1727396" cy="23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endParaRPr lang="ru-RU" altLang="ru-RU" sz="675" b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52" name="TextBox 10"/>
          <p:cNvSpPr txBox="1"/>
          <p:nvPr/>
        </p:nvSpPr>
        <p:spPr>
          <a:xfrm>
            <a:off x="6967423" y="2173872"/>
            <a:ext cx="986480" cy="196208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7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l">
              <a:defRPr/>
            </a:pPr>
            <a:r>
              <a:rPr lang="ru-RU" sz="675" dirty="0">
                <a:solidFill>
                  <a:prstClr val="black"/>
                </a:solidFill>
              </a:rPr>
              <a:t>ГО </a:t>
            </a:r>
            <a:r>
              <a:rPr lang="ru-RU" sz="675" dirty="0" smtClean="0">
                <a:solidFill>
                  <a:prstClr val="black"/>
                </a:solidFill>
              </a:rPr>
              <a:t>Кувандыкский </a:t>
            </a:r>
            <a:endParaRPr lang="ru-RU" sz="675" dirty="0">
              <a:solidFill>
                <a:prstClr val="black"/>
              </a:solidFill>
            </a:endParaRPr>
          </a:p>
        </p:txBody>
      </p:sp>
      <p:sp>
        <p:nvSpPr>
          <p:cNvPr id="53" name="Полилиния 52"/>
          <p:cNvSpPr/>
          <p:nvPr/>
        </p:nvSpPr>
        <p:spPr>
          <a:xfrm>
            <a:off x="7073881" y="1351635"/>
            <a:ext cx="348629" cy="181831"/>
          </a:xfrm>
          <a:custGeom>
            <a:avLst/>
            <a:gdLst>
              <a:gd name="connsiteX0" fmla="*/ 42863 w 324905"/>
              <a:gd name="connsiteY0" fmla="*/ 28575 h 204788"/>
              <a:gd name="connsiteX1" fmla="*/ 47625 w 324905"/>
              <a:gd name="connsiteY1" fmla="*/ 4763 h 204788"/>
              <a:gd name="connsiteX2" fmla="*/ 61913 w 324905"/>
              <a:gd name="connsiteY2" fmla="*/ 0 h 204788"/>
              <a:gd name="connsiteX3" fmla="*/ 95250 w 324905"/>
              <a:gd name="connsiteY3" fmla="*/ 4763 h 204788"/>
              <a:gd name="connsiteX4" fmla="*/ 200025 w 324905"/>
              <a:gd name="connsiteY4" fmla="*/ 9525 h 204788"/>
              <a:gd name="connsiteX5" fmla="*/ 252413 w 324905"/>
              <a:gd name="connsiteY5" fmla="*/ 14288 h 204788"/>
              <a:gd name="connsiteX6" fmla="*/ 280988 w 324905"/>
              <a:gd name="connsiteY6" fmla="*/ 23813 h 204788"/>
              <a:gd name="connsiteX7" fmla="*/ 285750 w 324905"/>
              <a:gd name="connsiteY7" fmla="*/ 52388 h 204788"/>
              <a:gd name="connsiteX8" fmla="*/ 300038 w 324905"/>
              <a:gd name="connsiteY8" fmla="*/ 57150 h 204788"/>
              <a:gd name="connsiteX9" fmla="*/ 314325 w 324905"/>
              <a:gd name="connsiteY9" fmla="*/ 66675 h 204788"/>
              <a:gd name="connsiteX10" fmla="*/ 323850 w 324905"/>
              <a:gd name="connsiteY10" fmla="*/ 80963 h 204788"/>
              <a:gd name="connsiteX11" fmla="*/ 319088 w 324905"/>
              <a:gd name="connsiteY11" fmla="*/ 180975 h 204788"/>
              <a:gd name="connsiteX12" fmla="*/ 300038 w 324905"/>
              <a:gd name="connsiteY12" fmla="*/ 185738 h 204788"/>
              <a:gd name="connsiteX13" fmla="*/ 228600 w 324905"/>
              <a:gd name="connsiteY13" fmla="*/ 190500 h 204788"/>
              <a:gd name="connsiteX14" fmla="*/ 209550 w 324905"/>
              <a:gd name="connsiteY14" fmla="*/ 195263 h 204788"/>
              <a:gd name="connsiteX15" fmla="*/ 185738 w 324905"/>
              <a:gd name="connsiteY15" fmla="*/ 200025 h 204788"/>
              <a:gd name="connsiteX16" fmla="*/ 171450 w 324905"/>
              <a:gd name="connsiteY16" fmla="*/ 204788 h 204788"/>
              <a:gd name="connsiteX17" fmla="*/ 152400 w 324905"/>
              <a:gd name="connsiteY17" fmla="*/ 190500 h 204788"/>
              <a:gd name="connsiteX18" fmla="*/ 138113 w 324905"/>
              <a:gd name="connsiteY18" fmla="*/ 180975 h 204788"/>
              <a:gd name="connsiteX19" fmla="*/ 123825 w 324905"/>
              <a:gd name="connsiteY19" fmla="*/ 166688 h 204788"/>
              <a:gd name="connsiteX20" fmla="*/ 95250 w 324905"/>
              <a:gd name="connsiteY20" fmla="*/ 152400 h 204788"/>
              <a:gd name="connsiteX21" fmla="*/ 42863 w 324905"/>
              <a:gd name="connsiteY21" fmla="*/ 147638 h 204788"/>
              <a:gd name="connsiteX22" fmla="*/ 14288 w 324905"/>
              <a:gd name="connsiteY22" fmla="*/ 133350 h 204788"/>
              <a:gd name="connsiteX23" fmla="*/ 4763 w 324905"/>
              <a:gd name="connsiteY23" fmla="*/ 119063 h 204788"/>
              <a:gd name="connsiteX24" fmla="*/ 0 w 324905"/>
              <a:gd name="connsiteY24" fmla="*/ 104775 h 204788"/>
              <a:gd name="connsiteX25" fmla="*/ 19050 w 324905"/>
              <a:gd name="connsiteY25" fmla="*/ 42863 h 204788"/>
              <a:gd name="connsiteX26" fmla="*/ 42863 w 324905"/>
              <a:gd name="connsiteY26" fmla="*/ 28575 h 204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24905" h="204788">
                <a:moveTo>
                  <a:pt x="42863" y="28575"/>
                </a:moveTo>
                <a:cubicBezTo>
                  <a:pt x="44450" y="20638"/>
                  <a:pt x="43135" y="11498"/>
                  <a:pt x="47625" y="4763"/>
                </a:cubicBezTo>
                <a:cubicBezTo>
                  <a:pt x="50410" y="586"/>
                  <a:pt x="56893" y="0"/>
                  <a:pt x="61913" y="0"/>
                </a:cubicBezTo>
                <a:cubicBezTo>
                  <a:pt x="73138" y="0"/>
                  <a:pt x="84138" y="3175"/>
                  <a:pt x="95250" y="4763"/>
                </a:cubicBezTo>
                <a:cubicBezTo>
                  <a:pt x="147969" y="22336"/>
                  <a:pt x="113804" y="14914"/>
                  <a:pt x="200025" y="9525"/>
                </a:cubicBezTo>
                <a:cubicBezTo>
                  <a:pt x="217488" y="11113"/>
                  <a:pt x="235145" y="11241"/>
                  <a:pt x="252413" y="14288"/>
                </a:cubicBezTo>
                <a:cubicBezTo>
                  <a:pt x="262300" y="16033"/>
                  <a:pt x="280988" y="23813"/>
                  <a:pt x="280988" y="23813"/>
                </a:cubicBezTo>
                <a:cubicBezTo>
                  <a:pt x="282575" y="33338"/>
                  <a:pt x="280959" y="44004"/>
                  <a:pt x="285750" y="52388"/>
                </a:cubicBezTo>
                <a:cubicBezTo>
                  <a:pt x="288241" y="56747"/>
                  <a:pt x="295548" y="54905"/>
                  <a:pt x="300038" y="57150"/>
                </a:cubicBezTo>
                <a:cubicBezTo>
                  <a:pt x="305157" y="59710"/>
                  <a:pt x="309563" y="63500"/>
                  <a:pt x="314325" y="66675"/>
                </a:cubicBezTo>
                <a:cubicBezTo>
                  <a:pt x="317500" y="71438"/>
                  <a:pt x="323612" y="75244"/>
                  <a:pt x="323850" y="80963"/>
                </a:cubicBezTo>
                <a:cubicBezTo>
                  <a:pt x="325240" y="114309"/>
                  <a:pt x="326484" y="148430"/>
                  <a:pt x="319088" y="180975"/>
                </a:cubicBezTo>
                <a:cubicBezTo>
                  <a:pt x="317637" y="187358"/>
                  <a:pt x="306548" y="185053"/>
                  <a:pt x="300038" y="185738"/>
                </a:cubicBezTo>
                <a:cubicBezTo>
                  <a:pt x="276304" y="188236"/>
                  <a:pt x="252413" y="188913"/>
                  <a:pt x="228600" y="190500"/>
                </a:cubicBezTo>
                <a:cubicBezTo>
                  <a:pt x="222250" y="192088"/>
                  <a:pt x="215940" y="193843"/>
                  <a:pt x="209550" y="195263"/>
                </a:cubicBezTo>
                <a:cubicBezTo>
                  <a:pt x="201648" y="197019"/>
                  <a:pt x="193591" y="198062"/>
                  <a:pt x="185738" y="200025"/>
                </a:cubicBezTo>
                <a:cubicBezTo>
                  <a:pt x="180868" y="201243"/>
                  <a:pt x="176213" y="203200"/>
                  <a:pt x="171450" y="204788"/>
                </a:cubicBezTo>
                <a:cubicBezTo>
                  <a:pt x="165100" y="200025"/>
                  <a:pt x="158859" y="195114"/>
                  <a:pt x="152400" y="190500"/>
                </a:cubicBezTo>
                <a:cubicBezTo>
                  <a:pt x="147743" y="187173"/>
                  <a:pt x="142510" y="184639"/>
                  <a:pt x="138113" y="180975"/>
                </a:cubicBezTo>
                <a:cubicBezTo>
                  <a:pt x="132939" y="176663"/>
                  <a:pt x="128999" y="171000"/>
                  <a:pt x="123825" y="166688"/>
                </a:cubicBezTo>
                <a:cubicBezTo>
                  <a:pt x="116019" y="160183"/>
                  <a:pt x="105619" y="153881"/>
                  <a:pt x="95250" y="152400"/>
                </a:cubicBezTo>
                <a:cubicBezTo>
                  <a:pt x="77892" y="149920"/>
                  <a:pt x="60325" y="149225"/>
                  <a:pt x="42863" y="147638"/>
                </a:cubicBezTo>
                <a:cubicBezTo>
                  <a:pt x="31242" y="143764"/>
                  <a:pt x="23520" y="142582"/>
                  <a:pt x="14288" y="133350"/>
                </a:cubicBezTo>
                <a:cubicBezTo>
                  <a:pt x="10241" y="129303"/>
                  <a:pt x="7323" y="124182"/>
                  <a:pt x="4763" y="119063"/>
                </a:cubicBezTo>
                <a:cubicBezTo>
                  <a:pt x="2518" y="114573"/>
                  <a:pt x="1588" y="109538"/>
                  <a:pt x="0" y="104775"/>
                </a:cubicBezTo>
                <a:cubicBezTo>
                  <a:pt x="5433" y="50448"/>
                  <a:pt x="-6518" y="68431"/>
                  <a:pt x="19050" y="42863"/>
                </a:cubicBezTo>
                <a:lnTo>
                  <a:pt x="42863" y="28575"/>
                </a:lnTo>
                <a:close/>
              </a:path>
            </a:pathLst>
          </a:custGeom>
          <a:solidFill>
            <a:srgbClr val="0070C0">
              <a:alpha val="43000"/>
            </a:srgbClr>
          </a:solidFill>
          <a:ln w="127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400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6975277" y="1705999"/>
            <a:ext cx="565724" cy="12267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67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321/20</a:t>
            </a:r>
          </a:p>
        </p:txBody>
      </p:sp>
      <p:sp>
        <p:nvSpPr>
          <p:cNvPr id="57" name="Text Box 97"/>
          <p:cNvSpPr txBox="1">
            <a:spLocks noChangeArrowheads="1"/>
          </p:cNvSpPr>
          <p:nvPr/>
        </p:nvSpPr>
        <p:spPr bwMode="auto">
          <a:xfrm>
            <a:off x="7705988" y="2143370"/>
            <a:ext cx="1964780" cy="23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675" b="0" dirty="0">
                <a:solidFill>
                  <a:srgbClr val="000000"/>
                </a:solidFill>
                <a:cs typeface="Arial" panose="020B0604020202020204" pitchFamily="34" charset="0"/>
              </a:rPr>
              <a:t>- муниципальное образование</a:t>
            </a:r>
          </a:p>
        </p:txBody>
      </p:sp>
      <p:sp>
        <p:nvSpPr>
          <p:cNvPr id="59" name="Text Box 97"/>
          <p:cNvSpPr txBox="1">
            <a:spLocks noChangeArrowheads="1"/>
          </p:cNvSpPr>
          <p:nvPr/>
        </p:nvSpPr>
        <p:spPr bwMode="auto">
          <a:xfrm>
            <a:off x="7439643" y="1523159"/>
            <a:ext cx="2034970" cy="23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675" b="0" dirty="0">
                <a:solidFill>
                  <a:srgbClr val="000000"/>
                </a:solidFill>
                <a:cs typeface="Arial" panose="020B0604020202020204" pitchFamily="34" charset="0"/>
              </a:rPr>
              <a:t> - линии электропередач 110 кВт</a:t>
            </a:r>
          </a:p>
        </p:txBody>
      </p:sp>
      <p:cxnSp>
        <p:nvCxnSpPr>
          <p:cNvPr id="64" name="Прямая соединительная линия 63"/>
          <p:cNvCxnSpPr/>
          <p:nvPr/>
        </p:nvCxnSpPr>
        <p:spPr>
          <a:xfrm>
            <a:off x="7118485" y="1607644"/>
            <a:ext cx="296150" cy="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 Box 97"/>
          <p:cNvSpPr txBox="1">
            <a:spLocks noChangeArrowheads="1"/>
          </p:cNvSpPr>
          <p:nvPr/>
        </p:nvSpPr>
        <p:spPr bwMode="auto">
          <a:xfrm>
            <a:off x="7473653" y="1690241"/>
            <a:ext cx="2037287" cy="23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7985" tIns="63994" rIns="127985" bIns="63994">
            <a:spAutoFit/>
          </a:bodyPr>
          <a:lstStyle>
            <a:lvl1pPr defTabSz="1279525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279525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279525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279525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279525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ru-RU" altLang="ru-RU" sz="675" kern="0" dirty="0">
                <a:solidFill>
                  <a:srgbClr val="000000"/>
                </a:solidFill>
                <a:latin typeface="Times New Roman" pitchFamily="18" charset="0"/>
              </a:rPr>
              <a:t>- </a:t>
            </a:r>
            <a:r>
              <a:rPr lang="ru-RU" altLang="ru-RU" sz="675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протяженность ЛЭП/ТП (шт.)</a:t>
            </a: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7136481" y="2039093"/>
            <a:ext cx="247153" cy="11848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75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60%</a:t>
            </a:r>
          </a:p>
        </p:txBody>
      </p:sp>
      <p:sp>
        <p:nvSpPr>
          <p:cNvPr id="67" name="Text Box 97"/>
          <p:cNvSpPr txBox="1">
            <a:spLocks noChangeArrowheads="1"/>
          </p:cNvSpPr>
          <p:nvPr/>
        </p:nvSpPr>
        <p:spPr bwMode="auto">
          <a:xfrm>
            <a:off x="7530718" y="2006975"/>
            <a:ext cx="1788099" cy="184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0200" tIns="40101" rIns="80200" bIns="40101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801689">
              <a:defRPr/>
            </a:pPr>
            <a:r>
              <a:rPr lang="ru-RU" altLang="ru-RU" sz="675" b="0" dirty="0">
                <a:solidFill>
                  <a:srgbClr val="000000"/>
                </a:solidFill>
                <a:cs typeface="Arial" panose="020B0604020202020204" pitchFamily="34" charset="0"/>
              </a:rPr>
              <a:t> - износ электроэнергетических систем </a:t>
            </a:r>
          </a:p>
        </p:txBody>
      </p:sp>
      <p:sp>
        <p:nvSpPr>
          <p:cNvPr id="68" name="Прямоугольник 67"/>
          <p:cNvSpPr/>
          <p:nvPr/>
        </p:nvSpPr>
        <p:spPr>
          <a:xfrm>
            <a:off x="6975277" y="1898252"/>
            <a:ext cx="575356" cy="104082"/>
          </a:xfrm>
          <a:prstGeom prst="rect">
            <a:avLst/>
          </a:prstGeom>
          <a:solidFill>
            <a:srgbClr val="92D05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lIns="68571" tIns="34286" rIns="68571" bIns="34286" anchor="ctr"/>
          <a:lstStyle/>
          <a:p>
            <a:pPr algn="ctr"/>
            <a:r>
              <a:rPr lang="ru-RU" sz="675" kern="0" dirty="0">
                <a:solidFill>
                  <a:prstClr val="black"/>
                </a:solidFill>
                <a:cs typeface="Times New Roman" panose="02020603050405020304" pitchFamily="18" charset="0"/>
              </a:rPr>
              <a:t>19/330</a:t>
            </a:r>
          </a:p>
        </p:txBody>
      </p:sp>
      <p:sp>
        <p:nvSpPr>
          <p:cNvPr id="69" name="Text Box 97"/>
          <p:cNvSpPr txBox="1">
            <a:spLocks noChangeArrowheads="1"/>
          </p:cNvSpPr>
          <p:nvPr/>
        </p:nvSpPr>
        <p:spPr bwMode="auto">
          <a:xfrm>
            <a:off x="7487728" y="1854986"/>
            <a:ext cx="1440241" cy="23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73" tIns="63988" rIns="127973" bIns="63988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ru-RU" altLang="ru-RU" sz="675" b="0" dirty="0">
                <a:solidFill>
                  <a:srgbClr val="000000"/>
                </a:solidFill>
                <a:cs typeface="Arial" panose="020B0604020202020204" pitchFamily="34" charset="0"/>
              </a:rPr>
              <a:t>- кол-во домов /населения</a:t>
            </a:r>
          </a:p>
        </p:txBody>
      </p:sp>
      <p:sp>
        <p:nvSpPr>
          <p:cNvPr id="70" name="Text Box 97"/>
          <p:cNvSpPr txBox="1">
            <a:spLocks noChangeArrowheads="1"/>
          </p:cNvSpPr>
          <p:nvPr/>
        </p:nvSpPr>
        <p:spPr bwMode="auto">
          <a:xfrm>
            <a:off x="7413274" y="814407"/>
            <a:ext cx="1506131" cy="200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89" tIns="47996" rIns="95989" bIns="47996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rPr>
              <a:t>- температура, град С</a:t>
            </a:r>
          </a:p>
        </p:txBody>
      </p:sp>
      <p:sp>
        <p:nvSpPr>
          <p:cNvPr id="71" name="TextBox 23"/>
          <p:cNvSpPr txBox="1"/>
          <p:nvPr/>
        </p:nvSpPr>
        <p:spPr>
          <a:xfrm>
            <a:off x="7041435" y="837705"/>
            <a:ext cx="383894" cy="219291"/>
          </a:xfrm>
          <a:prstGeom prst="rect">
            <a:avLst/>
          </a:prstGeom>
          <a:solidFill>
            <a:srgbClr val="4F81BD">
              <a:lumMod val="75000"/>
            </a:srgbClr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>
              <a:defRPr/>
            </a:pPr>
            <a:r>
              <a:rPr lang="ru-RU" sz="825" kern="0" dirty="0" smtClean="0">
                <a:solidFill>
                  <a:prstClr val="black"/>
                </a:solidFill>
              </a:rPr>
              <a:t>-20</a:t>
            </a:r>
            <a:endParaRPr lang="ru-RU" sz="825" kern="0" dirty="0">
              <a:solidFill>
                <a:prstClr val="black"/>
              </a:solidFill>
            </a:endParaRPr>
          </a:p>
        </p:txBody>
      </p:sp>
      <p:sp>
        <p:nvSpPr>
          <p:cNvPr id="72" name="TextBox 23"/>
          <p:cNvSpPr txBox="1"/>
          <p:nvPr/>
        </p:nvSpPr>
        <p:spPr>
          <a:xfrm>
            <a:off x="7053024" y="1059234"/>
            <a:ext cx="372305" cy="219291"/>
          </a:xfrm>
          <a:prstGeom prst="rect">
            <a:avLst/>
          </a:prstGeom>
          <a:solidFill>
            <a:srgbClr val="FF99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>
              <a:defRPr/>
            </a:pPr>
            <a:r>
              <a:rPr lang="ru-RU" sz="825" kern="0" dirty="0">
                <a:solidFill>
                  <a:prstClr val="black"/>
                </a:solidFill>
              </a:rPr>
              <a:t>3</a:t>
            </a:r>
          </a:p>
        </p:txBody>
      </p:sp>
      <p:sp>
        <p:nvSpPr>
          <p:cNvPr id="73" name="Text Box 97"/>
          <p:cNvSpPr txBox="1">
            <a:spLocks noChangeArrowheads="1"/>
          </p:cNvSpPr>
          <p:nvPr/>
        </p:nvSpPr>
        <p:spPr bwMode="auto">
          <a:xfrm>
            <a:off x="7461790" y="1049332"/>
            <a:ext cx="1018906" cy="200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89" tIns="47996" rIns="95989" bIns="47996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rPr>
              <a:t>- порывы ветра, м/с</a:t>
            </a:r>
          </a:p>
        </p:txBody>
      </p:sp>
      <p:sp>
        <p:nvSpPr>
          <p:cNvPr id="74" name="Text Box 2"/>
          <p:cNvSpPr txBox="1">
            <a:spLocks noChangeArrowheads="1"/>
          </p:cNvSpPr>
          <p:nvPr/>
        </p:nvSpPr>
        <p:spPr bwMode="auto">
          <a:xfrm>
            <a:off x="-14884" y="-1577"/>
            <a:ext cx="9154499" cy="65804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4952" tIns="17477" rIns="34952" bIns="17477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lvl="0">
              <a:defRPr/>
            </a:pPr>
            <a:r>
              <a:rPr lang="ru-RU" sz="1200" dirty="0">
                <a:solidFill>
                  <a:prstClr val="white"/>
                </a:solidFill>
              </a:rPr>
              <a:t>ИНФОРМАЦИОННЫЕ МАТЕРИАЛЫ ПО </a:t>
            </a:r>
            <a:r>
              <a:rPr lang="ru-RU" altLang="ru-RU" sz="1200" dirty="0">
                <a:solidFill>
                  <a:prstClr val="white"/>
                </a:solidFill>
              </a:rPr>
              <a:t>НИЗКИМ ТЕМПЕРАТУРАМ </a:t>
            </a:r>
            <a:r>
              <a:rPr lang="ru-RU" sz="1200" dirty="0">
                <a:solidFill>
                  <a:prstClr val="white"/>
                </a:solidFill>
              </a:rPr>
              <a:t>НА ТЕРРИТОРИИ</a:t>
            </a:r>
          </a:p>
          <a:p>
            <a:pPr lvl="0">
              <a:defRPr/>
            </a:pPr>
            <a:r>
              <a:rPr lang="ru-RU" sz="1200" dirty="0">
                <a:solidFill>
                  <a:prstClr val="white"/>
                </a:solidFill>
              </a:rPr>
              <a:t>ОРЕНБУРГСКОЙ ОБЛАСТИ (РИСК НАРУШЕНИЯ ЭЛЕКТРОСНАБЖЕНИЯ НА </a:t>
            </a:r>
            <a:r>
              <a:rPr lang="ru-RU" sz="1200" dirty="0" smtClean="0">
                <a:solidFill>
                  <a:prstClr val="white"/>
                </a:solidFill>
              </a:rPr>
              <a:t>26.02.2021</a:t>
            </a:r>
            <a:r>
              <a:rPr lang="ru-RU" sz="1200" dirty="0">
                <a:solidFill>
                  <a:prstClr val="white"/>
                </a:solidFill>
              </a:rPr>
              <a:t>)</a:t>
            </a:r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7134843" y="5167756"/>
            <a:ext cx="231068" cy="14984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56%</a:t>
            </a:r>
            <a:endParaRPr lang="ru-RU" sz="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Freeform 40"/>
          <p:cNvSpPr>
            <a:spLocks/>
          </p:cNvSpPr>
          <p:nvPr/>
        </p:nvSpPr>
        <p:spPr bwMode="auto">
          <a:xfrm>
            <a:off x="6173122" y="4766299"/>
            <a:ext cx="757368" cy="1152356"/>
          </a:xfrm>
          <a:custGeom>
            <a:avLst/>
            <a:gdLst>
              <a:gd name="T0" fmla="*/ 2147483646 w 500"/>
              <a:gd name="T1" fmla="*/ 2147483646 h 780"/>
              <a:gd name="T2" fmla="*/ 2147483646 w 500"/>
              <a:gd name="T3" fmla="*/ 2147483646 h 780"/>
              <a:gd name="T4" fmla="*/ 2147483646 w 500"/>
              <a:gd name="T5" fmla="*/ 2147483646 h 780"/>
              <a:gd name="T6" fmla="*/ 2147483646 w 500"/>
              <a:gd name="T7" fmla="*/ 2147483646 h 780"/>
              <a:gd name="T8" fmla="*/ 2147483646 w 500"/>
              <a:gd name="T9" fmla="*/ 2147483646 h 780"/>
              <a:gd name="T10" fmla="*/ 2147483646 w 500"/>
              <a:gd name="T11" fmla="*/ 2147483646 h 780"/>
              <a:gd name="T12" fmla="*/ 2147483646 w 500"/>
              <a:gd name="T13" fmla="*/ 2147483646 h 780"/>
              <a:gd name="T14" fmla="*/ 2147483646 w 500"/>
              <a:gd name="T15" fmla="*/ 2147483646 h 780"/>
              <a:gd name="T16" fmla="*/ 2147483646 w 500"/>
              <a:gd name="T17" fmla="*/ 2147483646 h 780"/>
              <a:gd name="T18" fmla="*/ 2147483646 w 500"/>
              <a:gd name="T19" fmla="*/ 2147483646 h 780"/>
              <a:gd name="T20" fmla="*/ 2147483646 w 500"/>
              <a:gd name="T21" fmla="*/ 2147483646 h 780"/>
              <a:gd name="T22" fmla="*/ 0 w 500"/>
              <a:gd name="T23" fmla="*/ 2147483646 h 780"/>
              <a:gd name="T24" fmla="*/ 2147483646 w 500"/>
              <a:gd name="T25" fmla="*/ 2147483646 h 780"/>
              <a:gd name="T26" fmla="*/ 2147483646 w 500"/>
              <a:gd name="T27" fmla="*/ 2147483646 h 780"/>
              <a:gd name="T28" fmla="*/ 2147483646 w 500"/>
              <a:gd name="T29" fmla="*/ 2147483646 h 780"/>
              <a:gd name="T30" fmla="*/ 2147483646 w 500"/>
              <a:gd name="T31" fmla="*/ 2147483646 h 780"/>
              <a:gd name="T32" fmla="*/ 2147483646 w 500"/>
              <a:gd name="T33" fmla="*/ 2147483646 h 780"/>
              <a:gd name="T34" fmla="*/ 2147483646 w 500"/>
              <a:gd name="T35" fmla="*/ 2147483646 h 780"/>
              <a:gd name="T36" fmla="*/ 2147483646 w 500"/>
              <a:gd name="T37" fmla="*/ 2147483646 h 780"/>
              <a:gd name="T38" fmla="*/ 2147483646 w 500"/>
              <a:gd name="T39" fmla="*/ 2147483646 h 780"/>
              <a:gd name="T40" fmla="*/ 2147483646 w 500"/>
              <a:gd name="T41" fmla="*/ 2147483646 h 780"/>
              <a:gd name="T42" fmla="*/ 2147483646 w 500"/>
              <a:gd name="T43" fmla="*/ 2147483646 h 780"/>
              <a:gd name="T44" fmla="*/ 2147483646 w 500"/>
              <a:gd name="T45" fmla="*/ 2147483646 h 780"/>
              <a:gd name="T46" fmla="*/ 2147483646 w 500"/>
              <a:gd name="T47" fmla="*/ 2147483646 h 780"/>
              <a:gd name="T48" fmla="*/ 2147483646 w 500"/>
              <a:gd name="T49" fmla="*/ 2147483646 h 780"/>
              <a:gd name="T50" fmla="*/ 2147483646 w 500"/>
              <a:gd name="T51" fmla="*/ 2147483646 h 780"/>
              <a:gd name="T52" fmla="*/ 2147483646 w 500"/>
              <a:gd name="T53" fmla="*/ 2147483646 h 780"/>
              <a:gd name="T54" fmla="*/ 2147483646 w 500"/>
              <a:gd name="T55" fmla="*/ 2147483646 h 780"/>
              <a:gd name="T56" fmla="*/ 2147483646 w 500"/>
              <a:gd name="T57" fmla="*/ 2147483646 h 780"/>
              <a:gd name="T58" fmla="*/ 2147483646 w 500"/>
              <a:gd name="T59" fmla="*/ 2147483646 h 780"/>
              <a:gd name="T60" fmla="*/ 2147483646 w 500"/>
              <a:gd name="T61" fmla="*/ 2147483646 h 780"/>
              <a:gd name="T62" fmla="*/ 2147483646 w 500"/>
              <a:gd name="T63" fmla="*/ 2147483646 h 780"/>
              <a:gd name="T64" fmla="*/ 2147483646 w 500"/>
              <a:gd name="T65" fmla="*/ 2147483646 h 780"/>
              <a:gd name="T66" fmla="*/ 2147483646 w 500"/>
              <a:gd name="T67" fmla="*/ 2147483646 h 780"/>
              <a:gd name="T68" fmla="*/ 2147483646 w 500"/>
              <a:gd name="T69" fmla="*/ 2147483646 h 780"/>
              <a:gd name="T70" fmla="*/ 2147483646 w 500"/>
              <a:gd name="T71" fmla="*/ 2147483646 h 780"/>
              <a:gd name="T72" fmla="*/ 2147483646 w 500"/>
              <a:gd name="T73" fmla="*/ 2147483646 h 780"/>
              <a:gd name="T74" fmla="*/ 2147483646 w 500"/>
              <a:gd name="T75" fmla="*/ 2147483646 h 780"/>
              <a:gd name="T76" fmla="*/ 2147483646 w 500"/>
              <a:gd name="T77" fmla="*/ 2147483646 h 780"/>
              <a:gd name="T78" fmla="*/ 2147483646 w 500"/>
              <a:gd name="T79" fmla="*/ 2147483646 h 780"/>
              <a:gd name="T80" fmla="*/ 2147483646 w 500"/>
              <a:gd name="T81" fmla="*/ 2147483646 h 780"/>
              <a:gd name="T82" fmla="*/ 2147483646 w 500"/>
              <a:gd name="T83" fmla="*/ 2147483646 h 780"/>
              <a:gd name="T84" fmla="*/ 2147483646 w 500"/>
              <a:gd name="T85" fmla="*/ 2147483646 h 780"/>
              <a:gd name="T86" fmla="*/ 2147483646 w 500"/>
              <a:gd name="T87" fmla="*/ 2147483646 h 780"/>
              <a:gd name="T88" fmla="*/ 2147483646 w 500"/>
              <a:gd name="T89" fmla="*/ 2147483646 h 780"/>
              <a:gd name="T90" fmla="*/ 2147483646 w 500"/>
              <a:gd name="T91" fmla="*/ 2147483646 h 780"/>
              <a:gd name="T92" fmla="*/ 2147483646 w 500"/>
              <a:gd name="T93" fmla="*/ 2147483646 h 780"/>
              <a:gd name="T94" fmla="*/ 2147483646 w 500"/>
              <a:gd name="T95" fmla="*/ 2147483646 h 780"/>
              <a:gd name="T96" fmla="*/ 2147483646 w 500"/>
              <a:gd name="T97" fmla="*/ 2147483646 h 780"/>
              <a:gd name="T98" fmla="*/ 2147483646 w 500"/>
              <a:gd name="T99" fmla="*/ 2147483646 h 780"/>
              <a:gd name="T100" fmla="*/ 2147483646 w 500"/>
              <a:gd name="T101" fmla="*/ 2147483646 h 780"/>
              <a:gd name="T102" fmla="*/ 2147483646 w 500"/>
              <a:gd name="T103" fmla="*/ 2147483646 h 780"/>
              <a:gd name="T104" fmla="*/ 2147483646 w 500"/>
              <a:gd name="T105" fmla="*/ 2147483646 h 780"/>
              <a:gd name="T106" fmla="*/ 2147483646 w 500"/>
              <a:gd name="T107" fmla="*/ 2147483646 h 780"/>
              <a:gd name="T108" fmla="*/ 2147483646 w 500"/>
              <a:gd name="T109" fmla="*/ 2147483646 h 780"/>
              <a:gd name="T110" fmla="*/ 2147483646 w 500"/>
              <a:gd name="T111" fmla="*/ 2147483646 h 780"/>
              <a:gd name="T112" fmla="*/ 2147483646 w 500"/>
              <a:gd name="T113" fmla="*/ 2147483646 h 780"/>
              <a:gd name="T114" fmla="*/ 2147483646 w 500"/>
              <a:gd name="T115" fmla="*/ 2147483646 h 780"/>
              <a:gd name="T116" fmla="*/ 2147483646 w 500"/>
              <a:gd name="T117" fmla="*/ 2147483646 h 780"/>
              <a:gd name="T118" fmla="*/ 2147483646 w 500"/>
              <a:gd name="T119" fmla="*/ 2147483646 h 780"/>
              <a:gd name="T120" fmla="*/ 2147483646 w 500"/>
              <a:gd name="T121" fmla="*/ 2147483646 h 78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500"/>
              <a:gd name="T184" fmla="*/ 0 h 780"/>
              <a:gd name="T185" fmla="*/ 500 w 500"/>
              <a:gd name="T186" fmla="*/ 780 h 78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500" h="780">
                <a:moveTo>
                  <a:pt x="114" y="752"/>
                </a:moveTo>
                <a:lnTo>
                  <a:pt x="114" y="746"/>
                </a:lnTo>
                <a:lnTo>
                  <a:pt x="114" y="740"/>
                </a:lnTo>
                <a:lnTo>
                  <a:pt x="119" y="735"/>
                </a:lnTo>
                <a:lnTo>
                  <a:pt x="119" y="729"/>
                </a:lnTo>
                <a:lnTo>
                  <a:pt x="114" y="717"/>
                </a:lnTo>
                <a:lnTo>
                  <a:pt x="114" y="712"/>
                </a:lnTo>
                <a:lnTo>
                  <a:pt x="114" y="706"/>
                </a:lnTo>
                <a:lnTo>
                  <a:pt x="114" y="700"/>
                </a:lnTo>
                <a:lnTo>
                  <a:pt x="109" y="700"/>
                </a:lnTo>
                <a:lnTo>
                  <a:pt x="109" y="695"/>
                </a:lnTo>
                <a:lnTo>
                  <a:pt x="109" y="689"/>
                </a:lnTo>
                <a:lnTo>
                  <a:pt x="109" y="683"/>
                </a:lnTo>
                <a:lnTo>
                  <a:pt x="114" y="678"/>
                </a:lnTo>
                <a:lnTo>
                  <a:pt x="114" y="672"/>
                </a:lnTo>
                <a:lnTo>
                  <a:pt x="114" y="666"/>
                </a:lnTo>
                <a:lnTo>
                  <a:pt x="114" y="660"/>
                </a:lnTo>
                <a:lnTo>
                  <a:pt x="114" y="655"/>
                </a:lnTo>
                <a:lnTo>
                  <a:pt x="114" y="649"/>
                </a:lnTo>
                <a:lnTo>
                  <a:pt x="114" y="643"/>
                </a:lnTo>
                <a:lnTo>
                  <a:pt x="109" y="643"/>
                </a:lnTo>
                <a:lnTo>
                  <a:pt x="104" y="643"/>
                </a:lnTo>
                <a:lnTo>
                  <a:pt x="98" y="643"/>
                </a:lnTo>
                <a:lnTo>
                  <a:pt x="98" y="638"/>
                </a:lnTo>
                <a:lnTo>
                  <a:pt x="93" y="643"/>
                </a:lnTo>
                <a:lnTo>
                  <a:pt x="88" y="643"/>
                </a:lnTo>
                <a:lnTo>
                  <a:pt x="83" y="643"/>
                </a:lnTo>
                <a:lnTo>
                  <a:pt x="78" y="643"/>
                </a:lnTo>
                <a:lnTo>
                  <a:pt x="73" y="643"/>
                </a:lnTo>
                <a:lnTo>
                  <a:pt x="73" y="638"/>
                </a:lnTo>
                <a:lnTo>
                  <a:pt x="73" y="632"/>
                </a:lnTo>
                <a:lnTo>
                  <a:pt x="78" y="632"/>
                </a:lnTo>
                <a:lnTo>
                  <a:pt x="73" y="632"/>
                </a:lnTo>
                <a:lnTo>
                  <a:pt x="73" y="626"/>
                </a:lnTo>
                <a:lnTo>
                  <a:pt x="73" y="621"/>
                </a:lnTo>
                <a:lnTo>
                  <a:pt x="67" y="615"/>
                </a:lnTo>
                <a:lnTo>
                  <a:pt x="67" y="621"/>
                </a:lnTo>
                <a:lnTo>
                  <a:pt x="62" y="621"/>
                </a:lnTo>
                <a:lnTo>
                  <a:pt x="57" y="621"/>
                </a:lnTo>
                <a:lnTo>
                  <a:pt x="52" y="626"/>
                </a:lnTo>
                <a:lnTo>
                  <a:pt x="52" y="632"/>
                </a:lnTo>
                <a:lnTo>
                  <a:pt x="47" y="638"/>
                </a:lnTo>
                <a:lnTo>
                  <a:pt x="42" y="638"/>
                </a:lnTo>
                <a:lnTo>
                  <a:pt x="42" y="643"/>
                </a:lnTo>
                <a:lnTo>
                  <a:pt x="37" y="643"/>
                </a:lnTo>
                <a:lnTo>
                  <a:pt x="37" y="638"/>
                </a:lnTo>
                <a:lnTo>
                  <a:pt x="31" y="632"/>
                </a:lnTo>
                <a:lnTo>
                  <a:pt x="26" y="632"/>
                </a:lnTo>
                <a:lnTo>
                  <a:pt x="26" y="615"/>
                </a:lnTo>
                <a:lnTo>
                  <a:pt x="26" y="609"/>
                </a:lnTo>
                <a:lnTo>
                  <a:pt x="26" y="564"/>
                </a:lnTo>
                <a:lnTo>
                  <a:pt x="21" y="564"/>
                </a:lnTo>
                <a:lnTo>
                  <a:pt x="16" y="564"/>
                </a:lnTo>
                <a:lnTo>
                  <a:pt x="16" y="558"/>
                </a:lnTo>
                <a:lnTo>
                  <a:pt x="11" y="558"/>
                </a:lnTo>
                <a:lnTo>
                  <a:pt x="0" y="552"/>
                </a:lnTo>
                <a:lnTo>
                  <a:pt x="6" y="552"/>
                </a:lnTo>
                <a:lnTo>
                  <a:pt x="6" y="547"/>
                </a:lnTo>
                <a:lnTo>
                  <a:pt x="0" y="547"/>
                </a:lnTo>
                <a:lnTo>
                  <a:pt x="0" y="541"/>
                </a:lnTo>
                <a:lnTo>
                  <a:pt x="0" y="535"/>
                </a:lnTo>
                <a:lnTo>
                  <a:pt x="0" y="529"/>
                </a:lnTo>
                <a:lnTo>
                  <a:pt x="0" y="535"/>
                </a:lnTo>
                <a:lnTo>
                  <a:pt x="6" y="535"/>
                </a:lnTo>
                <a:lnTo>
                  <a:pt x="11" y="535"/>
                </a:lnTo>
                <a:lnTo>
                  <a:pt x="16" y="535"/>
                </a:lnTo>
                <a:lnTo>
                  <a:pt x="21" y="535"/>
                </a:lnTo>
                <a:lnTo>
                  <a:pt x="21" y="529"/>
                </a:lnTo>
                <a:lnTo>
                  <a:pt x="16" y="529"/>
                </a:lnTo>
                <a:lnTo>
                  <a:pt x="16" y="524"/>
                </a:lnTo>
                <a:lnTo>
                  <a:pt x="21" y="518"/>
                </a:lnTo>
                <a:lnTo>
                  <a:pt x="26" y="512"/>
                </a:lnTo>
                <a:lnTo>
                  <a:pt x="31" y="512"/>
                </a:lnTo>
                <a:lnTo>
                  <a:pt x="31" y="507"/>
                </a:lnTo>
                <a:lnTo>
                  <a:pt x="37" y="507"/>
                </a:lnTo>
                <a:lnTo>
                  <a:pt x="42" y="507"/>
                </a:lnTo>
                <a:lnTo>
                  <a:pt x="47" y="507"/>
                </a:lnTo>
                <a:lnTo>
                  <a:pt x="47" y="501"/>
                </a:lnTo>
                <a:lnTo>
                  <a:pt x="47" y="495"/>
                </a:lnTo>
                <a:lnTo>
                  <a:pt x="52" y="495"/>
                </a:lnTo>
                <a:lnTo>
                  <a:pt x="47" y="490"/>
                </a:lnTo>
                <a:lnTo>
                  <a:pt x="52" y="490"/>
                </a:lnTo>
                <a:lnTo>
                  <a:pt x="52" y="484"/>
                </a:lnTo>
                <a:lnTo>
                  <a:pt x="57" y="478"/>
                </a:lnTo>
                <a:lnTo>
                  <a:pt x="52" y="478"/>
                </a:lnTo>
                <a:lnTo>
                  <a:pt x="52" y="472"/>
                </a:lnTo>
                <a:lnTo>
                  <a:pt x="52" y="467"/>
                </a:lnTo>
                <a:lnTo>
                  <a:pt x="57" y="467"/>
                </a:lnTo>
                <a:lnTo>
                  <a:pt x="57" y="461"/>
                </a:lnTo>
                <a:lnTo>
                  <a:pt x="57" y="455"/>
                </a:lnTo>
                <a:lnTo>
                  <a:pt x="57" y="450"/>
                </a:lnTo>
                <a:lnTo>
                  <a:pt x="57" y="444"/>
                </a:lnTo>
                <a:lnTo>
                  <a:pt x="57" y="438"/>
                </a:lnTo>
                <a:lnTo>
                  <a:pt x="62" y="433"/>
                </a:lnTo>
                <a:lnTo>
                  <a:pt x="67" y="433"/>
                </a:lnTo>
                <a:lnTo>
                  <a:pt x="67" y="427"/>
                </a:lnTo>
                <a:lnTo>
                  <a:pt x="62" y="421"/>
                </a:lnTo>
                <a:lnTo>
                  <a:pt x="62" y="416"/>
                </a:lnTo>
                <a:lnTo>
                  <a:pt x="57" y="410"/>
                </a:lnTo>
                <a:lnTo>
                  <a:pt x="57" y="404"/>
                </a:lnTo>
                <a:lnTo>
                  <a:pt x="57" y="398"/>
                </a:lnTo>
                <a:lnTo>
                  <a:pt x="52" y="398"/>
                </a:lnTo>
                <a:lnTo>
                  <a:pt x="57" y="393"/>
                </a:lnTo>
                <a:lnTo>
                  <a:pt x="57" y="387"/>
                </a:lnTo>
                <a:lnTo>
                  <a:pt x="57" y="381"/>
                </a:lnTo>
                <a:lnTo>
                  <a:pt x="52" y="381"/>
                </a:lnTo>
                <a:lnTo>
                  <a:pt x="47" y="381"/>
                </a:lnTo>
                <a:lnTo>
                  <a:pt x="47" y="376"/>
                </a:lnTo>
                <a:lnTo>
                  <a:pt x="47" y="370"/>
                </a:lnTo>
                <a:lnTo>
                  <a:pt x="47" y="364"/>
                </a:lnTo>
                <a:lnTo>
                  <a:pt x="52" y="364"/>
                </a:lnTo>
                <a:lnTo>
                  <a:pt x="57" y="364"/>
                </a:lnTo>
                <a:lnTo>
                  <a:pt x="57" y="359"/>
                </a:lnTo>
                <a:lnTo>
                  <a:pt x="57" y="353"/>
                </a:lnTo>
                <a:lnTo>
                  <a:pt x="62" y="347"/>
                </a:lnTo>
                <a:lnTo>
                  <a:pt x="57" y="341"/>
                </a:lnTo>
                <a:lnTo>
                  <a:pt x="57" y="336"/>
                </a:lnTo>
                <a:lnTo>
                  <a:pt x="52" y="336"/>
                </a:lnTo>
                <a:lnTo>
                  <a:pt x="47" y="336"/>
                </a:lnTo>
                <a:lnTo>
                  <a:pt x="47" y="330"/>
                </a:lnTo>
                <a:lnTo>
                  <a:pt x="47" y="324"/>
                </a:lnTo>
                <a:lnTo>
                  <a:pt x="42" y="324"/>
                </a:lnTo>
                <a:lnTo>
                  <a:pt x="42" y="319"/>
                </a:lnTo>
                <a:lnTo>
                  <a:pt x="37" y="313"/>
                </a:lnTo>
                <a:lnTo>
                  <a:pt x="31" y="307"/>
                </a:lnTo>
                <a:lnTo>
                  <a:pt x="26" y="307"/>
                </a:lnTo>
                <a:lnTo>
                  <a:pt x="21" y="307"/>
                </a:lnTo>
                <a:lnTo>
                  <a:pt x="21" y="302"/>
                </a:lnTo>
                <a:lnTo>
                  <a:pt x="21" y="296"/>
                </a:lnTo>
                <a:lnTo>
                  <a:pt x="21" y="290"/>
                </a:lnTo>
                <a:lnTo>
                  <a:pt x="26" y="290"/>
                </a:lnTo>
                <a:lnTo>
                  <a:pt x="31" y="290"/>
                </a:lnTo>
                <a:lnTo>
                  <a:pt x="31" y="284"/>
                </a:lnTo>
                <a:lnTo>
                  <a:pt x="26" y="279"/>
                </a:lnTo>
                <a:lnTo>
                  <a:pt x="26" y="273"/>
                </a:lnTo>
                <a:lnTo>
                  <a:pt x="42" y="262"/>
                </a:lnTo>
                <a:lnTo>
                  <a:pt x="57" y="256"/>
                </a:lnTo>
                <a:lnTo>
                  <a:pt x="62" y="245"/>
                </a:lnTo>
                <a:lnTo>
                  <a:pt x="67" y="210"/>
                </a:lnTo>
                <a:lnTo>
                  <a:pt x="83" y="210"/>
                </a:lnTo>
                <a:lnTo>
                  <a:pt x="83" y="199"/>
                </a:lnTo>
                <a:lnTo>
                  <a:pt x="78" y="188"/>
                </a:lnTo>
                <a:lnTo>
                  <a:pt x="73" y="176"/>
                </a:lnTo>
                <a:lnTo>
                  <a:pt x="67" y="171"/>
                </a:lnTo>
                <a:lnTo>
                  <a:pt x="67" y="159"/>
                </a:lnTo>
                <a:lnTo>
                  <a:pt x="67" y="131"/>
                </a:lnTo>
                <a:lnTo>
                  <a:pt x="62" y="125"/>
                </a:lnTo>
                <a:lnTo>
                  <a:pt x="57" y="125"/>
                </a:lnTo>
                <a:lnTo>
                  <a:pt x="52" y="125"/>
                </a:lnTo>
                <a:lnTo>
                  <a:pt x="42" y="119"/>
                </a:lnTo>
                <a:lnTo>
                  <a:pt x="31" y="108"/>
                </a:lnTo>
                <a:lnTo>
                  <a:pt x="31" y="97"/>
                </a:lnTo>
                <a:lnTo>
                  <a:pt x="37" y="91"/>
                </a:lnTo>
                <a:lnTo>
                  <a:pt x="47" y="79"/>
                </a:lnTo>
                <a:lnTo>
                  <a:pt x="52" y="74"/>
                </a:lnTo>
                <a:lnTo>
                  <a:pt x="62" y="62"/>
                </a:lnTo>
                <a:lnTo>
                  <a:pt x="67" y="57"/>
                </a:lnTo>
                <a:lnTo>
                  <a:pt x="67" y="51"/>
                </a:lnTo>
                <a:lnTo>
                  <a:pt x="73" y="51"/>
                </a:lnTo>
                <a:lnTo>
                  <a:pt x="83" y="51"/>
                </a:lnTo>
                <a:lnTo>
                  <a:pt x="88" y="57"/>
                </a:lnTo>
                <a:lnTo>
                  <a:pt x="93" y="57"/>
                </a:lnTo>
                <a:lnTo>
                  <a:pt x="104" y="51"/>
                </a:lnTo>
                <a:lnTo>
                  <a:pt x="109" y="51"/>
                </a:lnTo>
                <a:lnTo>
                  <a:pt x="114" y="51"/>
                </a:lnTo>
                <a:lnTo>
                  <a:pt x="134" y="62"/>
                </a:lnTo>
                <a:lnTo>
                  <a:pt x="150" y="45"/>
                </a:lnTo>
                <a:lnTo>
                  <a:pt x="165" y="51"/>
                </a:lnTo>
                <a:lnTo>
                  <a:pt x="176" y="51"/>
                </a:lnTo>
                <a:lnTo>
                  <a:pt x="186" y="51"/>
                </a:lnTo>
                <a:lnTo>
                  <a:pt x="196" y="51"/>
                </a:lnTo>
                <a:lnTo>
                  <a:pt x="201" y="45"/>
                </a:lnTo>
                <a:lnTo>
                  <a:pt x="212" y="45"/>
                </a:lnTo>
                <a:lnTo>
                  <a:pt x="217" y="51"/>
                </a:lnTo>
                <a:lnTo>
                  <a:pt x="222" y="51"/>
                </a:lnTo>
                <a:lnTo>
                  <a:pt x="227" y="51"/>
                </a:lnTo>
                <a:lnTo>
                  <a:pt x="232" y="51"/>
                </a:lnTo>
                <a:lnTo>
                  <a:pt x="232" y="45"/>
                </a:lnTo>
                <a:lnTo>
                  <a:pt x="243" y="45"/>
                </a:lnTo>
                <a:lnTo>
                  <a:pt x="243" y="51"/>
                </a:lnTo>
                <a:lnTo>
                  <a:pt x="253" y="51"/>
                </a:lnTo>
                <a:lnTo>
                  <a:pt x="258" y="51"/>
                </a:lnTo>
                <a:lnTo>
                  <a:pt x="269" y="51"/>
                </a:lnTo>
                <a:lnTo>
                  <a:pt x="274" y="40"/>
                </a:lnTo>
                <a:lnTo>
                  <a:pt x="279" y="40"/>
                </a:lnTo>
                <a:lnTo>
                  <a:pt x="284" y="40"/>
                </a:lnTo>
                <a:lnTo>
                  <a:pt x="289" y="34"/>
                </a:lnTo>
                <a:lnTo>
                  <a:pt x="294" y="28"/>
                </a:lnTo>
                <a:lnTo>
                  <a:pt x="299" y="28"/>
                </a:lnTo>
                <a:lnTo>
                  <a:pt x="305" y="28"/>
                </a:lnTo>
                <a:lnTo>
                  <a:pt x="310" y="17"/>
                </a:lnTo>
                <a:lnTo>
                  <a:pt x="315" y="17"/>
                </a:lnTo>
                <a:lnTo>
                  <a:pt x="320" y="5"/>
                </a:lnTo>
                <a:lnTo>
                  <a:pt x="325" y="5"/>
                </a:lnTo>
                <a:lnTo>
                  <a:pt x="336" y="5"/>
                </a:lnTo>
                <a:lnTo>
                  <a:pt x="341" y="5"/>
                </a:lnTo>
                <a:lnTo>
                  <a:pt x="351" y="5"/>
                </a:lnTo>
                <a:lnTo>
                  <a:pt x="356" y="5"/>
                </a:lnTo>
                <a:lnTo>
                  <a:pt x="366" y="0"/>
                </a:lnTo>
                <a:lnTo>
                  <a:pt x="382" y="45"/>
                </a:lnTo>
                <a:lnTo>
                  <a:pt x="392" y="40"/>
                </a:lnTo>
                <a:lnTo>
                  <a:pt x="403" y="62"/>
                </a:lnTo>
                <a:lnTo>
                  <a:pt x="408" y="68"/>
                </a:lnTo>
                <a:lnTo>
                  <a:pt x="413" y="74"/>
                </a:lnTo>
                <a:lnTo>
                  <a:pt x="413" y="79"/>
                </a:lnTo>
                <a:lnTo>
                  <a:pt x="403" y="91"/>
                </a:lnTo>
                <a:lnTo>
                  <a:pt x="403" y="108"/>
                </a:lnTo>
                <a:lnTo>
                  <a:pt x="403" y="114"/>
                </a:lnTo>
                <a:lnTo>
                  <a:pt x="397" y="114"/>
                </a:lnTo>
                <a:lnTo>
                  <a:pt x="397" y="119"/>
                </a:lnTo>
                <a:lnTo>
                  <a:pt x="392" y="119"/>
                </a:lnTo>
                <a:lnTo>
                  <a:pt x="387" y="125"/>
                </a:lnTo>
                <a:lnTo>
                  <a:pt x="382" y="125"/>
                </a:lnTo>
                <a:lnTo>
                  <a:pt x="382" y="131"/>
                </a:lnTo>
                <a:lnTo>
                  <a:pt x="377" y="131"/>
                </a:lnTo>
                <a:lnTo>
                  <a:pt x="372" y="136"/>
                </a:lnTo>
                <a:lnTo>
                  <a:pt x="366" y="142"/>
                </a:lnTo>
                <a:lnTo>
                  <a:pt x="366" y="148"/>
                </a:lnTo>
                <a:lnTo>
                  <a:pt x="361" y="148"/>
                </a:lnTo>
                <a:lnTo>
                  <a:pt x="356" y="148"/>
                </a:lnTo>
                <a:lnTo>
                  <a:pt x="351" y="148"/>
                </a:lnTo>
                <a:lnTo>
                  <a:pt x="346" y="148"/>
                </a:lnTo>
                <a:lnTo>
                  <a:pt x="346" y="153"/>
                </a:lnTo>
                <a:lnTo>
                  <a:pt x="346" y="159"/>
                </a:lnTo>
                <a:lnTo>
                  <a:pt x="346" y="165"/>
                </a:lnTo>
                <a:lnTo>
                  <a:pt x="346" y="171"/>
                </a:lnTo>
                <a:lnTo>
                  <a:pt x="341" y="176"/>
                </a:lnTo>
                <a:lnTo>
                  <a:pt x="336" y="182"/>
                </a:lnTo>
                <a:lnTo>
                  <a:pt x="330" y="193"/>
                </a:lnTo>
                <a:lnTo>
                  <a:pt x="325" y="199"/>
                </a:lnTo>
                <a:lnTo>
                  <a:pt x="320" y="205"/>
                </a:lnTo>
                <a:lnTo>
                  <a:pt x="315" y="210"/>
                </a:lnTo>
                <a:lnTo>
                  <a:pt x="320" y="216"/>
                </a:lnTo>
                <a:lnTo>
                  <a:pt x="325" y="222"/>
                </a:lnTo>
                <a:lnTo>
                  <a:pt x="325" y="245"/>
                </a:lnTo>
                <a:lnTo>
                  <a:pt x="305" y="267"/>
                </a:lnTo>
                <a:lnTo>
                  <a:pt x="330" y="290"/>
                </a:lnTo>
                <a:lnTo>
                  <a:pt x="330" y="313"/>
                </a:lnTo>
                <a:lnTo>
                  <a:pt x="361" y="353"/>
                </a:lnTo>
                <a:lnTo>
                  <a:pt x="377" y="376"/>
                </a:lnTo>
                <a:lnTo>
                  <a:pt x="387" y="364"/>
                </a:lnTo>
                <a:lnTo>
                  <a:pt x="397" y="364"/>
                </a:lnTo>
                <a:lnTo>
                  <a:pt x="413" y="364"/>
                </a:lnTo>
                <a:lnTo>
                  <a:pt x="433" y="376"/>
                </a:lnTo>
                <a:lnTo>
                  <a:pt x="449" y="376"/>
                </a:lnTo>
                <a:lnTo>
                  <a:pt x="449" y="416"/>
                </a:lnTo>
                <a:lnTo>
                  <a:pt x="449" y="438"/>
                </a:lnTo>
                <a:lnTo>
                  <a:pt x="470" y="450"/>
                </a:lnTo>
                <a:lnTo>
                  <a:pt x="490" y="455"/>
                </a:lnTo>
                <a:lnTo>
                  <a:pt x="500" y="455"/>
                </a:lnTo>
                <a:lnTo>
                  <a:pt x="500" y="467"/>
                </a:lnTo>
                <a:lnTo>
                  <a:pt x="500" y="472"/>
                </a:lnTo>
                <a:lnTo>
                  <a:pt x="500" y="478"/>
                </a:lnTo>
                <a:lnTo>
                  <a:pt x="500" y="484"/>
                </a:lnTo>
                <a:lnTo>
                  <a:pt x="495" y="490"/>
                </a:lnTo>
                <a:lnTo>
                  <a:pt x="495" y="495"/>
                </a:lnTo>
                <a:lnTo>
                  <a:pt x="490" y="495"/>
                </a:lnTo>
                <a:lnTo>
                  <a:pt x="490" y="501"/>
                </a:lnTo>
                <a:lnTo>
                  <a:pt x="485" y="507"/>
                </a:lnTo>
                <a:lnTo>
                  <a:pt x="480" y="512"/>
                </a:lnTo>
                <a:lnTo>
                  <a:pt x="480" y="518"/>
                </a:lnTo>
                <a:lnTo>
                  <a:pt x="480" y="524"/>
                </a:lnTo>
                <a:lnTo>
                  <a:pt x="475" y="535"/>
                </a:lnTo>
                <a:lnTo>
                  <a:pt x="475" y="541"/>
                </a:lnTo>
                <a:lnTo>
                  <a:pt x="475" y="552"/>
                </a:lnTo>
                <a:lnTo>
                  <a:pt x="475" y="558"/>
                </a:lnTo>
                <a:lnTo>
                  <a:pt x="475" y="564"/>
                </a:lnTo>
                <a:lnTo>
                  <a:pt x="475" y="569"/>
                </a:lnTo>
                <a:lnTo>
                  <a:pt x="475" y="575"/>
                </a:lnTo>
                <a:lnTo>
                  <a:pt x="475" y="592"/>
                </a:lnTo>
                <a:lnTo>
                  <a:pt x="475" y="598"/>
                </a:lnTo>
                <a:lnTo>
                  <a:pt x="475" y="615"/>
                </a:lnTo>
                <a:lnTo>
                  <a:pt x="475" y="621"/>
                </a:lnTo>
                <a:lnTo>
                  <a:pt x="470" y="626"/>
                </a:lnTo>
                <a:lnTo>
                  <a:pt x="449" y="643"/>
                </a:lnTo>
                <a:lnTo>
                  <a:pt x="433" y="655"/>
                </a:lnTo>
                <a:lnTo>
                  <a:pt x="418" y="649"/>
                </a:lnTo>
                <a:lnTo>
                  <a:pt x="408" y="643"/>
                </a:lnTo>
                <a:lnTo>
                  <a:pt x="397" y="643"/>
                </a:lnTo>
                <a:lnTo>
                  <a:pt x="372" y="638"/>
                </a:lnTo>
                <a:lnTo>
                  <a:pt x="356" y="638"/>
                </a:lnTo>
                <a:lnTo>
                  <a:pt x="351" y="649"/>
                </a:lnTo>
                <a:lnTo>
                  <a:pt x="346" y="649"/>
                </a:lnTo>
                <a:lnTo>
                  <a:pt x="315" y="638"/>
                </a:lnTo>
                <a:lnTo>
                  <a:pt x="310" y="672"/>
                </a:lnTo>
                <a:lnTo>
                  <a:pt x="299" y="700"/>
                </a:lnTo>
                <a:lnTo>
                  <a:pt x="222" y="672"/>
                </a:lnTo>
                <a:lnTo>
                  <a:pt x="222" y="678"/>
                </a:lnTo>
                <a:lnTo>
                  <a:pt x="222" y="683"/>
                </a:lnTo>
                <a:lnTo>
                  <a:pt x="222" y="689"/>
                </a:lnTo>
                <a:lnTo>
                  <a:pt x="227" y="695"/>
                </a:lnTo>
                <a:lnTo>
                  <a:pt x="232" y="695"/>
                </a:lnTo>
                <a:lnTo>
                  <a:pt x="227" y="695"/>
                </a:lnTo>
                <a:lnTo>
                  <a:pt x="222" y="706"/>
                </a:lnTo>
                <a:lnTo>
                  <a:pt x="222" y="712"/>
                </a:lnTo>
                <a:lnTo>
                  <a:pt x="227" y="717"/>
                </a:lnTo>
                <a:lnTo>
                  <a:pt x="232" y="717"/>
                </a:lnTo>
                <a:lnTo>
                  <a:pt x="232" y="723"/>
                </a:lnTo>
                <a:lnTo>
                  <a:pt x="232" y="735"/>
                </a:lnTo>
                <a:lnTo>
                  <a:pt x="227" y="735"/>
                </a:lnTo>
                <a:lnTo>
                  <a:pt x="201" y="735"/>
                </a:lnTo>
                <a:lnTo>
                  <a:pt x="191" y="763"/>
                </a:lnTo>
                <a:lnTo>
                  <a:pt x="191" y="774"/>
                </a:lnTo>
                <a:lnTo>
                  <a:pt x="181" y="774"/>
                </a:lnTo>
                <a:lnTo>
                  <a:pt x="181" y="780"/>
                </a:lnTo>
                <a:lnTo>
                  <a:pt x="155" y="780"/>
                </a:lnTo>
                <a:lnTo>
                  <a:pt x="129" y="763"/>
                </a:lnTo>
                <a:lnTo>
                  <a:pt x="114" y="752"/>
                </a:lnTo>
                <a:close/>
              </a:path>
            </a:pathLst>
          </a:custGeom>
          <a:solidFill>
            <a:srgbClr val="181DF8">
              <a:alpha val="27000"/>
            </a:srgbClr>
          </a:solidFill>
          <a:ln w="3175">
            <a:solidFill>
              <a:srgbClr val="181DF8"/>
            </a:solidFill>
            <a:prstDash val="solid"/>
            <a:round/>
            <a:headEnd/>
            <a:tailEnd/>
          </a:ln>
        </p:spPr>
        <p:txBody>
          <a:bodyPr lIns="91032" tIns="45510" rIns="91032" bIns="45510"/>
          <a:lstStyle/>
          <a:p>
            <a:endParaRPr lang="ru-RU"/>
          </a:p>
        </p:txBody>
      </p:sp>
      <p:grpSp>
        <p:nvGrpSpPr>
          <p:cNvPr id="2" name="Группа 75"/>
          <p:cNvGrpSpPr/>
          <p:nvPr/>
        </p:nvGrpSpPr>
        <p:grpSpPr>
          <a:xfrm>
            <a:off x="6431476" y="4892738"/>
            <a:ext cx="1020214" cy="437919"/>
            <a:chOff x="1822206" y="1229650"/>
            <a:chExt cx="690930" cy="437919"/>
          </a:xfrm>
        </p:grpSpPr>
        <p:sp>
          <p:nvSpPr>
            <p:cNvPr id="77" name="Прямоугольник 76"/>
            <p:cNvSpPr/>
            <p:nvPr/>
          </p:nvSpPr>
          <p:spPr>
            <a:xfrm>
              <a:off x="1894608" y="1512159"/>
              <a:ext cx="393362" cy="155410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781/</a:t>
              </a:r>
              <a:r>
                <a:rPr kumimoji="0" lang="ru-RU" sz="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287</a:t>
              </a:r>
              <a:endPara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78" name="TextBox 10"/>
            <p:cNvSpPr txBox="1"/>
            <p:nvPr/>
          </p:nvSpPr>
          <p:spPr>
            <a:xfrm>
              <a:off x="1822206" y="1229650"/>
              <a:ext cx="690930" cy="200055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7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Новоорский р-н</a:t>
              </a:r>
              <a:endPara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79" name="TextBox 23"/>
            <p:cNvSpPr txBox="1"/>
            <p:nvPr/>
          </p:nvSpPr>
          <p:spPr>
            <a:xfrm>
              <a:off x="2092036" y="1335185"/>
              <a:ext cx="249743" cy="215444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800" noProof="0" dirty="0" smtClean="0">
                  <a:solidFill>
                    <a:prstClr val="black"/>
                  </a:solidFill>
                  <a:latin typeface="Calibri"/>
                </a:rPr>
                <a:t>3</a:t>
              </a:r>
              <a:endPara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TextBox 23"/>
            <p:cNvSpPr txBox="1"/>
            <p:nvPr/>
          </p:nvSpPr>
          <p:spPr>
            <a:xfrm>
              <a:off x="1907511" y="1335185"/>
              <a:ext cx="287190" cy="21544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800" noProof="0" dirty="0" smtClean="0">
                  <a:solidFill>
                    <a:prstClr val="black"/>
                  </a:solidFill>
                  <a:latin typeface="Calibri"/>
                </a:rPr>
                <a:t>-35</a:t>
              </a:r>
              <a:endPara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84" name="Прямоугольник 83"/>
          <p:cNvSpPr/>
          <p:nvPr/>
        </p:nvSpPr>
        <p:spPr>
          <a:xfrm>
            <a:off x="6511140" y="5330979"/>
            <a:ext cx="892176" cy="200025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ru-RU" sz="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8019/28550</a:t>
            </a:r>
          </a:p>
        </p:txBody>
      </p:sp>
    </p:spTree>
    <p:extLst>
      <p:ext uri="{BB962C8B-B14F-4D97-AF65-F5344CB8AC3E}">
        <p14:creationId xmlns:p14="http://schemas.microsoft.com/office/powerpoint/2010/main" xmlns="" val="544455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0"/>
    </mc:Choice>
    <mc:Fallback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/>
          <a:srcRect l="35216" t="26889" r="11723" b="10272"/>
          <a:stretch/>
        </p:blipFill>
        <p:spPr>
          <a:xfrm>
            <a:off x="43917" y="538505"/>
            <a:ext cx="9060214" cy="6332407"/>
          </a:xfrm>
          <a:prstGeom prst="rect">
            <a:avLst/>
          </a:prstGeom>
        </p:spPr>
      </p:pic>
      <p:sp>
        <p:nvSpPr>
          <p:cNvPr id="604" name="TextBox 603"/>
          <p:cNvSpPr txBox="1"/>
          <p:nvPr/>
        </p:nvSpPr>
        <p:spPr>
          <a:xfrm>
            <a:off x="-3308" y="6163026"/>
            <a:ext cx="2285984" cy="707886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solidFill>
              <a:schemeClr val="tx1"/>
            </a:solidFill>
          </a:ln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16:00 25.02.2021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исп. ЦУКС ГУ МЧС по Оренбургской области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АРМ № 9 </a:t>
            </a:r>
            <a:r>
              <a:rPr kumimoji="0" lang="ru-RU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Зыряева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Ю.С.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тел. 3650-2419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использовались: АИУС РСЧС,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Google Earth</a:t>
            </a:r>
          </a:p>
        </p:txBody>
      </p:sp>
      <p:grpSp>
        <p:nvGrpSpPr>
          <p:cNvPr id="2" name="Group 316"/>
          <p:cNvGrpSpPr>
            <a:grpSpLocks/>
          </p:cNvGrpSpPr>
          <p:nvPr/>
        </p:nvGrpSpPr>
        <p:grpSpPr bwMode="auto">
          <a:xfrm>
            <a:off x="3688762" y="3597504"/>
            <a:ext cx="211115" cy="221311"/>
            <a:chOff x="4727" y="2506"/>
            <a:chExt cx="706" cy="1172"/>
          </a:xfrm>
        </p:grpSpPr>
        <p:sp>
          <p:nvSpPr>
            <p:cNvPr id="42" name="Freeform 317"/>
            <p:cNvSpPr>
              <a:spLocks/>
            </p:cNvSpPr>
            <p:nvPr/>
          </p:nvSpPr>
          <p:spPr bwMode="auto">
            <a:xfrm>
              <a:off x="4727" y="3558"/>
              <a:ext cx="46" cy="120"/>
            </a:xfrm>
            <a:custGeom>
              <a:avLst/>
              <a:gdLst>
                <a:gd name="T0" fmla="*/ 0 w 139"/>
                <a:gd name="T1" fmla="*/ 107 h 135"/>
                <a:gd name="T2" fmla="*/ 0 w 139"/>
                <a:gd name="T3" fmla="*/ 73 h 135"/>
                <a:gd name="T4" fmla="*/ 5 w 139"/>
                <a:gd name="T5" fmla="*/ 73 h 135"/>
                <a:gd name="T6" fmla="*/ 5 w 139"/>
                <a:gd name="T7" fmla="*/ 37 h 135"/>
                <a:gd name="T8" fmla="*/ 10 w 139"/>
                <a:gd name="T9" fmla="*/ 37 h 135"/>
                <a:gd name="T10" fmla="*/ 10 w 139"/>
                <a:gd name="T11" fmla="*/ 0 h 135"/>
                <a:gd name="T12" fmla="*/ 15 w 139"/>
                <a:gd name="T13" fmla="*/ 0 h 135"/>
                <a:gd name="T14" fmla="*/ 15 w 139"/>
                <a:gd name="T15" fmla="*/ 107 h 135"/>
                <a:gd name="T16" fmla="*/ 0 w 139"/>
                <a:gd name="T17" fmla="*/ 107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43" name="Freeform 318"/>
            <p:cNvSpPr>
              <a:spLocks/>
            </p:cNvSpPr>
            <p:nvPr/>
          </p:nvSpPr>
          <p:spPr bwMode="auto">
            <a:xfrm>
              <a:off x="4773" y="2564"/>
              <a:ext cx="648" cy="1114"/>
            </a:xfrm>
            <a:custGeom>
              <a:avLst/>
              <a:gdLst>
                <a:gd name="T0" fmla="*/ 0 w 1946"/>
                <a:gd name="T1" fmla="*/ 971 h 1278"/>
                <a:gd name="T2" fmla="*/ 0 w 1946"/>
                <a:gd name="T3" fmla="*/ 78 h 1278"/>
                <a:gd name="T4" fmla="*/ 84 w 1946"/>
                <a:gd name="T5" fmla="*/ 78 h 1278"/>
                <a:gd name="T6" fmla="*/ 84 w 1946"/>
                <a:gd name="T7" fmla="*/ 71 h 1278"/>
                <a:gd name="T8" fmla="*/ 84 w 1946"/>
                <a:gd name="T9" fmla="*/ 62 h 1278"/>
                <a:gd name="T10" fmla="*/ 85 w 1946"/>
                <a:gd name="T11" fmla="*/ 55 h 1278"/>
                <a:gd name="T12" fmla="*/ 85 w 1946"/>
                <a:gd name="T13" fmla="*/ 48 h 1278"/>
                <a:gd name="T14" fmla="*/ 86 w 1946"/>
                <a:gd name="T15" fmla="*/ 42 h 1278"/>
                <a:gd name="T16" fmla="*/ 88 w 1946"/>
                <a:gd name="T17" fmla="*/ 35 h 1278"/>
                <a:gd name="T18" fmla="*/ 89 w 1946"/>
                <a:gd name="T19" fmla="*/ 29 h 1278"/>
                <a:gd name="T20" fmla="*/ 91 w 1946"/>
                <a:gd name="T21" fmla="*/ 23 h 1278"/>
                <a:gd name="T22" fmla="*/ 92 w 1946"/>
                <a:gd name="T23" fmla="*/ 18 h 1278"/>
                <a:gd name="T24" fmla="*/ 94 w 1946"/>
                <a:gd name="T25" fmla="*/ 14 h 1278"/>
                <a:gd name="T26" fmla="*/ 96 w 1946"/>
                <a:gd name="T27" fmla="*/ 10 h 1278"/>
                <a:gd name="T28" fmla="*/ 98 w 1946"/>
                <a:gd name="T29" fmla="*/ 6 h 1278"/>
                <a:gd name="T30" fmla="*/ 101 w 1946"/>
                <a:gd name="T31" fmla="*/ 3 h 1278"/>
                <a:gd name="T32" fmla="*/ 103 w 1946"/>
                <a:gd name="T33" fmla="*/ 3 h 1278"/>
                <a:gd name="T34" fmla="*/ 105 w 1946"/>
                <a:gd name="T35" fmla="*/ 0 h 1278"/>
                <a:gd name="T36" fmla="*/ 108 w 1946"/>
                <a:gd name="T37" fmla="*/ 0 h 1278"/>
                <a:gd name="T38" fmla="*/ 110 w 1946"/>
                <a:gd name="T39" fmla="*/ 0 h 1278"/>
                <a:gd name="T40" fmla="*/ 113 w 1946"/>
                <a:gd name="T41" fmla="*/ 3 h 1278"/>
                <a:gd name="T42" fmla="*/ 115 w 1946"/>
                <a:gd name="T43" fmla="*/ 3 h 1278"/>
                <a:gd name="T44" fmla="*/ 118 w 1946"/>
                <a:gd name="T45" fmla="*/ 6 h 1278"/>
                <a:gd name="T46" fmla="*/ 120 w 1946"/>
                <a:gd name="T47" fmla="*/ 10 h 1278"/>
                <a:gd name="T48" fmla="*/ 122 w 1946"/>
                <a:gd name="T49" fmla="*/ 14 h 1278"/>
                <a:gd name="T50" fmla="*/ 124 w 1946"/>
                <a:gd name="T51" fmla="*/ 18 h 1278"/>
                <a:gd name="T52" fmla="*/ 125 w 1946"/>
                <a:gd name="T53" fmla="*/ 23 h 1278"/>
                <a:gd name="T54" fmla="*/ 127 w 1946"/>
                <a:gd name="T55" fmla="*/ 29 h 1278"/>
                <a:gd name="T56" fmla="*/ 128 w 1946"/>
                <a:gd name="T57" fmla="*/ 35 h 1278"/>
                <a:gd name="T58" fmla="*/ 130 w 1946"/>
                <a:gd name="T59" fmla="*/ 42 h 1278"/>
                <a:gd name="T60" fmla="*/ 130 w 1946"/>
                <a:gd name="T61" fmla="*/ 48 h 1278"/>
                <a:gd name="T62" fmla="*/ 131 w 1946"/>
                <a:gd name="T63" fmla="*/ 55 h 1278"/>
                <a:gd name="T64" fmla="*/ 132 w 1946"/>
                <a:gd name="T65" fmla="*/ 62 h 1278"/>
                <a:gd name="T66" fmla="*/ 132 w 1946"/>
                <a:gd name="T67" fmla="*/ 71 h 1278"/>
                <a:gd name="T68" fmla="*/ 132 w 1946"/>
                <a:gd name="T69" fmla="*/ 78 h 1278"/>
                <a:gd name="T70" fmla="*/ 216 w 1946"/>
                <a:gd name="T71" fmla="*/ 78 h 1278"/>
                <a:gd name="T72" fmla="*/ 216 w 1946"/>
                <a:gd name="T73" fmla="*/ 970 h 1278"/>
                <a:gd name="T74" fmla="*/ 0 w 1946"/>
                <a:gd name="T75" fmla="*/ 971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44" name="Rectangle 319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45" name="Rectangle 320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46" name="Rectangle 321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47" name="Rectangle 322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48" name="Rectangle 323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49" name="Rectangle 324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50" name="Rectangle 325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51" name="Rectangle 326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52" name="Rectangle 327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53" name="Rectangle 328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54" name="Rectangle 329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63" name="Rectangle 330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64" name="Rectangle 331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65" name="Rectangle 332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66" name="Rectangle 333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67" name="Freeform 334"/>
            <p:cNvSpPr>
              <a:spLocks/>
            </p:cNvSpPr>
            <p:nvPr/>
          </p:nvSpPr>
          <p:spPr bwMode="auto">
            <a:xfrm>
              <a:off x="5024" y="3076"/>
              <a:ext cx="146" cy="89"/>
            </a:xfrm>
            <a:custGeom>
              <a:avLst/>
              <a:gdLst>
                <a:gd name="T0" fmla="*/ 48 w 440"/>
                <a:gd name="T1" fmla="*/ 78 h 102"/>
                <a:gd name="T2" fmla="*/ 48 w 440"/>
                <a:gd name="T3" fmla="*/ 70 h 102"/>
                <a:gd name="T4" fmla="*/ 48 w 440"/>
                <a:gd name="T5" fmla="*/ 63 h 102"/>
                <a:gd name="T6" fmla="*/ 47 w 440"/>
                <a:gd name="T7" fmla="*/ 55 h 102"/>
                <a:gd name="T8" fmla="*/ 46 w 440"/>
                <a:gd name="T9" fmla="*/ 49 h 102"/>
                <a:gd name="T10" fmla="*/ 45 w 440"/>
                <a:gd name="T11" fmla="*/ 42 h 102"/>
                <a:gd name="T12" fmla="*/ 44 w 440"/>
                <a:gd name="T13" fmla="*/ 35 h 102"/>
                <a:gd name="T14" fmla="*/ 43 w 440"/>
                <a:gd name="T15" fmla="*/ 29 h 102"/>
                <a:gd name="T16" fmla="*/ 41 w 440"/>
                <a:gd name="T17" fmla="*/ 23 h 102"/>
                <a:gd name="T18" fmla="*/ 39 w 440"/>
                <a:gd name="T19" fmla="*/ 18 h 102"/>
                <a:gd name="T20" fmla="*/ 38 w 440"/>
                <a:gd name="T21" fmla="*/ 14 h 102"/>
                <a:gd name="T22" fmla="*/ 36 w 440"/>
                <a:gd name="T23" fmla="*/ 10 h 102"/>
                <a:gd name="T24" fmla="*/ 34 w 440"/>
                <a:gd name="T25" fmla="*/ 6 h 102"/>
                <a:gd name="T26" fmla="*/ 32 w 440"/>
                <a:gd name="T27" fmla="*/ 3 h 102"/>
                <a:gd name="T28" fmla="*/ 29 w 440"/>
                <a:gd name="T29" fmla="*/ 3 h 102"/>
                <a:gd name="T30" fmla="*/ 27 w 440"/>
                <a:gd name="T31" fmla="*/ 0 h 102"/>
                <a:gd name="T32" fmla="*/ 24 w 440"/>
                <a:gd name="T33" fmla="*/ 0 h 102"/>
                <a:gd name="T34" fmla="*/ 22 w 440"/>
                <a:gd name="T35" fmla="*/ 0 h 102"/>
                <a:gd name="T36" fmla="*/ 19 w 440"/>
                <a:gd name="T37" fmla="*/ 3 h 102"/>
                <a:gd name="T38" fmla="*/ 17 w 440"/>
                <a:gd name="T39" fmla="*/ 3 h 102"/>
                <a:gd name="T40" fmla="*/ 15 w 440"/>
                <a:gd name="T41" fmla="*/ 6 h 102"/>
                <a:gd name="T42" fmla="*/ 13 w 440"/>
                <a:gd name="T43" fmla="*/ 10 h 102"/>
                <a:gd name="T44" fmla="*/ 11 w 440"/>
                <a:gd name="T45" fmla="*/ 14 h 102"/>
                <a:gd name="T46" fmla="*/ 9 w 440"/>
                <a:gd name="T47" fmla="*/ 18 h 102"/>
                <a:gd name="T48" fmla="*/ 7 w 440"/>
                <a:gd name="T49" fmla="*/ 23 h 102"/>
                <a:gd name="T50" fmla="*/ 6 w 440"/>
                <a:gd name="T51" fmla="*/ 29 h 102"/>
                <a:gd name="T52" fmla="*/ 4 w 440"/>
                <a:gd name="T53" fmla="*/ 35 h 102"/>
                <a:gd name="T54" fmla="*/ 3 w 440"/>
                <a:gd name="T55" fmla="*/ 42 h 102"/>
                <a:gd name="T56" fmla="*/ 2 w 440"/>
                <a:gd name="T57" fmla="*/ 49 h 102"/>
                <a:gd name="T58" fmla="*/ 1 w 440"/>
                <a:gd name="T59" fmla="*/ 55 h 102"/>
                <a:gd name="T60" fmla="*/ 0 w 440"/>
                <a:gd name="T61" fmla="*/ 63 h 102"/>
                <a:gd name="T62" fmla="*/ 0 w 440"/>
                <a:gd name="T63" fmla="*/ 70 h 102"/>
                <a:gd name="T64" fmla="*/ 0 w 440"/>
                <a:gd name="T65" fmla="*/ 78 h 102"/>
                <a:gd name="T66" fmla="*/ 48 w 440"/>
                <a:gd name="T67" fmla="*/ 78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68" name="Freeform 335"/>
            <p:cNvSpPr>
              <a:spLocks/>
            </p:cNvSpPr>
            <p:nvPr/>
          </p:nvSpPr>
          <p:spPr bwMode="auto">
            <a:xfrm>
              <a:off x="4789" y="2506"/>
              <a:ext cx="615" cy="147"/>
            </a:xfrm>
            <a:custGeom>
              <a:avLst/>
              <a:gdLst>
                <a:gd name="T0" fmla="*/ 100 w 1847"/>
                <a:gd name="T1" fmla="*/ 50 h 168"/>
                <a:gd name="T2" fmla="*/ 95 w 1847"/>
                <a:gd name="T3" fmla="*/ 53 h 168"/>
                <a:gd name="T4" fmla="*/ 91 w 1847"/>
                <a:gd name="T5" fmla="*/ 60 h 168"/>
                <a:gd name="T6" fmla="*/ 87 w 1847"/>
                <a:gd name="T7" fmla="*/ 68 h 168"/>
                <a:gd name="T8" fmla="*/ 84 w 1847"/>
                <a:gd name="T9" fmla="*/ 79 h 168"/>
                <a:gd name="T10" fmla="*/ 81 w 1847"/>
                <a:gd name="T11" fmla="*/ 92 h 168"/>
                <a:gd name="T12" fmla="*/ 79 w 1847"/>
                <a:gd name="T13" fmla="*/ 105 h 168"/>
                <a:gd name="T14" fmla="*/ 78 w 1847"/>
                <a:gd name="T15" fmla="*/ 121 h 168"/>
                <a:gd name="T16" fmla="*/ 0 w 1847"/>
                <a:gd name="T17" fmla="*/ 129 h 168"/>
                <a:gd name="T18" fmla="*/ 1 w 1847"/>
                <a:gd name="T19" fmla="*/ 88 h 168"/>
                <a:gd name="T20" fmla="*/ 6 w 1847"/>
                <a:gd name="T21" fmla="*/ 88 h 168"/>
                <a:gd name="T22" fmla="*/ 16 w 1847"/>
                <a:gd name="T23" fmla="*/ 88 h 168"/>
                <a:gd name="T24" fmla="*/ 28 w 1847"/>
                <a:gd name="T25" fmla="*/ 88 h 168"/>
                <a:gd name="T26" fmla="*/ 41 w 1847"/>
                <a:gd name="T27" fmla="*/ 88 h 168"/>
                <a:gd name="T28" fmla="*/ 54 w 1847"/>
                <a:gd name="T29" fmla="*/ 88 h 168"/>
                <a:gd name="T30" fmla="*/ 65 w 1847"/>
                <a:gd name="T31" fmla="*/ 88 h 168"/>
                <a:gd name="T32" fmla="*/ 71 w 1847"/>
                <a:gd name="T33" fmla="*/ 88 h 168"/>
                <a:gd name="T34" fmla="*/ 74 w 1847"/>
                <a:gd name="T35" fmla="*/ 80 h 168"/>
                <a:gd name="T36" fmla="*/ 76 w 1847"/>
                <a:gd name="T37" fmla="*/ 64 h 168"/>
                <a:gd name="T38" fmla="*/ 79 w 1847"/>
                <a:gd name="T39" fmla="*/ 47 h 168"/>
                <a:gd name="T40" fmla="*/ 83 w 1847"/>
                <a:gd name="T41" fmla="*/ 33 h 168"/>
                <a:gd name="T42" fmla="*/ 86 w 1847"/>
                <a:gd name="T43" fmla="*/ 21 h 168"/>
                <a:gd name="T44" fmla="*/ 91 w 1847"/>
                <a:gd name="T45" fmla="*/ 10 h 168"/>
                <a:gd name="T46" fmla="*/ 95 w 1847"/>
                <a:gd name="T47" fmla="*/ 4 h 168"/>
                <a:gd name="T48" fmla="*/ 100 w 1847"/>
                <a:gd name="T49" fmla="*/ 1 h 168"/>
                <a:gd name="T50" fmla="*/ 105 w 1847"/>
                <a:gd name="T51" fmla="*/ 1 h 168"/>
                <a:gd name="T52" fmla="*/ 110 w 1847"/>
                <a:gd name="T53" fmla="*/ 4 h 168"/>
                <a:gd name="T54" fmla="*/ 114 w 1847"/>
                <a:gd name="T55" fmla="*/ 10 h 168"/>
                <a:gd name="T56" fmla="*/ 119 w 1847"/>
                <a:gd name="T57" fmla="*/ 21 h 168"/>
                <a:gd name="T58" fmla="*/ 123 w 1847"/>
                <a:gd name="T59" fmla="*/ 33 h 168"/>
                <a:gd name="T60" fmla="*/ 126 w 1847"/>
                <a:gd name="T61" fmla="*/ 47 h 168"/>
                <a:gd name="T62" fmla="*/ 129 w 1847"/>
                <a:gd name="T63" fmla="*/ 64 h 168"/>
                <a:gd name="T64" fmla="*/ 131 w 1847"/>
                <a:gd name="T65" fmla="*/ 80 h 168"/>
                <a:gd name="T66" fmla="*/ 134 w 1847"/>
                <a:gd name="T67" fmla="*/ 88 h 168"/>
                <a:gd name="T68" fmla="*/ 140 w 1847"/>
                <a:gd name="T69" fmla="*/ 88 h 168"/>
                <a:gd name="T70" fmla="*/ 151 w 1847"/>
                <a:gd name="T71" fmla="*/ 88 h 168"/>
                <a:gd name="T72" fmla="*/ 163 w 1847"/>
                <a:gd name="T73" fmla="*/ 88 h 168"/>
                <a:gd name="T74" fmla="*/ 176 w 1847"/>
                <a:gd name="T75" fmla="*/ 88 h 168"/>
                <a:gd name="T76" fmla="*/ 189 w 1847"/>
                <a:gd name="T77" fmla="*/ 88 h 168"/>
                <a:gd name="T78" fmla="*/ 198 w 1847"/>
                <a:gd name="T79" fmla="*/ 88 h 168"/>
                <a:gd name="T80" fmla="*/ 204 w 1847"/>
                <a:gd name="T81" fmla="*/ 88 h 168"/>
                <a:gd name="T82" fmla="*/ 205 w 1847"/>
                <a:gd name="T83" fmla="*/ 129 h 168"/>
                <a:gd name="T84" fmla="*/ 127 w 1847"/>
                <a:gd name="T85" fmla="*/ 121 h 168"/>
                <a:gd name="T86" fmla="*/ 126 w 1847"/>
                <a:gd name="T87" fmla="*/ 105 h 168"/>
                <a:gd name="T88" fmla="*/ 124 w 1847"/>
                <a:gd name="T89" fmla="*/ 92 h 168"/>
                <a:gd name="T90" fmla="*/ 121 w 1847"/>
                <a:gd name="T91" fmla="*/ 79 h 168"/>
                <a:gd name="T92" fmla="*/ 118 w 1847"/>
                <a:gd name="T93" fmla="*/ 68 h 168"/>
                <a:gd name="T94" fmla="*/ 114 w 1847"/>
                <a:gd name="T95" fmla="*/ 60 h 168"/>
                <a:gd name="T96" fmla="*/ 110 w 1847"/>
                <a:gd name="T97" fmla="*/ 53 h 168"/>
                <a:gd name="T98" fmla="*/ 105 w 1847"/>
                <a:gd name="T99" fmla="*/ 5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69" name="Rectangle 336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70" name="Rectangle 337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71" name="Rectangle 338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72" name="Rectangle 339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73" name="Rectangle 340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74" name="Rectangle 341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75" name="Rectangle 342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76" name="Rectangle 343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77" name="Rectangle 344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78" name="Rectangle 34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79" name="Rectangle 346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80" name="Rectangle 347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81" name="Rectangle 348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82" name="Rectangle 349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83" name="Rectangle 350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84" name="Rectangle 351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85" name="Rectangle 352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86" name="Rectangle 353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87" name="Rectangle 354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88" name="Rectangle 355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89" name="Rectangle 356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90" name="Rectangle 357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91" name="Rectangle 358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92" name="Rectangle 359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93" name="Rectangle 360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94" name="Rectangle 361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95" name="Rectangle 362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96" name="Rectangle 363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97" name="Rectangle 364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98" name="Rectangle 365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99" name="Rectangle 366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00" name="Rectangle 367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01" name="Rectangle 368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02" name="Freeform 369"/>
            <p:cNvSpPr>
              <a:spLocks/>
            </p:cNvSpPr>
            <p:nvPr/>
          </p:nvSpPr>
          <p:spPr bwMode="auto">
            <a:xfrm>
              <a:off x="5114" y="2721"/>
              <a:ext cx="72" cy="324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03" name="Freeform 370"/>
            <p:cNvSpPr>
              <a:spLocks/>
            </p:cNvSpPr>
            <p:nvPr/>
          </p:nvSpPr>
          <p:spPr bwMode="auto">
            <a:xfrm>
              <a:off x="5176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04" name="Freeform 371"/>
            <p:cNvSpPr>
              <a:spLocks/>
            </p:cNvSpPr>
            <p:nvPr/>
          </p:nvSpPr>
          <p:spPr bwMode="auto">
            <a:xfrm>
              <a:off x="5218" y="2721"/>
              <a:ext cx="72" cy="324"/>
            </a:xfrm>
            <a:custGeom>
              <a:avLst/>
              <a:gdLst>
                <a:gd name="T0" fmla="*/ 21 w 216"/>
                <a:gd name="T1" fmla="*/ 163 h 373"/>
                <a:gd name="T2" fmla="*/ 3 w 216"/>
                <a:gd name="T3" fmla="*/ 163 h 373"/>
                <a:gd name="T4" fmla="*/ 3 w 216"/>
                <a:gd name="T5" fmla="*/ 260 h 373"/>
                <a:gd name="T6" fmla="*/ 21 w 216"/>
                <a:gd name="T7" fmla="*/ 260 h 373"/>
                <a:gd name="T8" fmla="*/ 24 w 216"/>
                <a:gd name="T9" fmla="*/ 281 h 373"/>
                <a:gd name="T10" fmla="*/ 0 w 216"/>
                <a:gd name="T11" fmla="*/ 281 h 373"/>
                <a:gd name="T12" fmla="*/ 0 w 216"/>
                <a:gd name="T13" fmla="*/ 0 h 373"/>
                <a:gd name="T14" fmla="*/ 24 w 216"/>
                <a:gd name="T15" fmla="*/ 0 h 373"/>
                <a:gd name="T16" fmla="*/ 21 w 216"/>
                <a:gd name="T17" fmla="*/ 22 h 373"/>
                <a:gd name="T18" fmla="*/ 3 w 216"/>
                <a:gd name="T19" fmla="*/ 22 h 373"/>
                <a:gd name="T20" fmla="*/ 3 w 216"/>
                <a:gd name="T21" fmla="*/ 129 h 373"/>
                <a:gd name="T22" fmla="*/ 21 w 216"/>
                <a:gd name="T23" fmla="*/ 129 h 373"/>
                <a:gd name="T24" fmla="*/ 21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05" name="Freeform 372"/>
            <p:cNvSpPr>
              <a:spLocks/>
            </p:cNvSpPr>
            <p:nvPr/>
          </p:nvSpPr>
          <p:spPr bwMode="auto">
            <a:xfrm>
              <a:off x="5280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06" name="Freeform 373"/>
            <p:cNvSpPr>
              <a:spLocks/>
            </p:cNvSpPr>
            <p:nvPr/>
          </p:nvSpPr>
          <p:spPr bwMode="auto">
            <a:xfrm>
              <a:off x="5324" y="2721"/>
              <a:ext cx="72" cy="324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07" name="Freeform 374"/>
            <p:cNvSpPr>
              <a:spLocks/>
            </p:cNvSpPr>
            <p:nvPr/>
          </p:nvSpPr>
          <p:spPr bwMode="auto">
            <a:xfrm>
              <a:off x="5386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08" name="Freeform 375"/>
            <p:cNvSpPr>
              <a:spLocks/>
            </p:cNvSpPr>
            <p:nvPr/>
          </p:nvSpPr>
          <p:spPr bwMode="auto">
            <a:xfrm>
              <a:off x="5218" y="3139"/>
              <a:ext cx="72" cy="324"/>
            </a:xfrm>
            <a:custGeom>
              <a:avLst/>
              <a:gdLst>
                <a:gd name="T0" fmla="*/ 21 w 216"/>
                <a:gd name="T1" fmla="*/ 165 h 372"/>
                <a:gd name="T2" fmla="*/ 3 w 216"/>
                <a:gd name="T3" fmla="*/ 165 h 372"/>
                <a:gd name="T4" fmla="*/ 3 w 216"/>
                <a:gd name="T5" fmla="*/ 260 h 372"/>
                <a:gd name="T6" fmla="*/ 21 w 216"/>
                <a:gd name="T7" fmla="*/ 260 h 372"/>
                <a:gd name="T8" fmla="*/ 24 w 216"/>
                <a:gd name="T9" fmla="*/ 282 h 372"/>
                <a:gd name="T10" fmla="*/ 0 w 216"/>
                <a:gd name="T11" fmla="*/ 282 h 372"/>
                <a:gd name="T12" fmla="*/ 0 w 216"/>
                <a:gd name="T13" fmla="*/ 0 h 372"/>
                <a:gd name="T14" fmla="*/ 24 w 216"/>
                <a:gd name="T15" fmla="*/ 0 h 372"/>
                <a:gd name="T16" fmla="*/ 21 w 216"/>
                <a:gd name="T17" fmla="*/ 21 h 372"/>
                <a:gd name="T18" fmla="*/ 3 w 216"/>
                <a:gd name="T19" fmla="*/ 21 h 372"/>
                <a:gd name="T20" fmla="*/ 3 w 216"/>
                <a:gd name="T21" fmla="*/ 130 h 372"/>
                <a:gd name="T22" fmla="*/ 21 w 216"/>
                <a:gd name="T23" fmla="*/ 130 h 372"/>
                <a:gd name="T24" fmla="*/ 21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09" name="Freeform 376"/>
            <p:cNvSpPr>
              <a:spLocks/>
            </p:cNvSpPr>
            <p:nvPr/>
          </p:nvSpPr>
          <p:spPr bwMode="auto">
            <a:xfrm>
              <a:off x="5280" y="3139"/>
              <a:ext cx="10" cy="324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10" name="Freeform 377"/>
            <p:cNvSpPr>
              <a:spLocks/>
            </p:cNvSpPr>
            <p:nvPr/>
          </p:nvSpPr>
          <p:spPr bwMode="auto">
            <a:xfrm>
              <a:off x="5324" y="3139"/>
              <a:ext cx="72" cy="324"/>
            </a:xfrm>
            <a:custGeom>
              <a:avLst/>
              <a:gdLst>
                <a:gd name="T0" fmla="*/ 21 w 217"/>
                <a:gd name="T1" fmla="*/ 165 h 372"/>
                <a:gd name="T2" fmla="*/ 3 w 217"/>
                <a:gd name="T3" fmla="*/ 165 h 372"/>
                <a:gd name="T4" fmla="*/ 3 w 217"/>
                <a:gd name="T5" fmla="*/ 260 h 372"/>
                <a:gd name="T6" fmla="*/ 21 w 217"/>
                <a:gd name="T7" fmla="*/ 260 h 372"/>
                <a:gd name="T8" fmla="*/ 24 w 217"/>
                <a:gd name="T9" fmla="*/ 282 h 372"/>
                <a:gd name="T10" fmla="*/ 0 w 217"/>
                <a:gd name="T11" fmla="*/ 282 h 372"/>
                <a:gd name="T12" fmla="*/ 0 w 217"/>
                <a:gd name="T13" fmla="*/ 0 h 372"/>
                <a:gd name="T14" fmla="*/ 24 w 217"/>
                <a:gd name="T15" fmla="*/ 0 h 372"/>
                <a:gd name="T16" fmla="*/ 21 w 217"/>
                <a:gd name="T17" fmla="*/ 21 h 372"/>
                <a:gd name="T18" fmla="*/ 3 w 217"/>
                <a:gd name="T19" fmla="*/ 21 h 372"/>
                <a:gd name="T20" fmla="*/ 3 w 217"/>
                <a:gd name="T21" fmla="*/ 130 h 372"/>
                <a:gd name="T22" fmla="*/ 21 w 217"/>
                <a:gd name="T23" fmla="*/ 130 h 372"/>
                <a:gd name="T24" fmla="*/ 21 w 217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11" name="Freeform 378"/>
            <p:cNvSpPr>
              <a:spLocks/>
            </p:cNvSpPr>
            <p:nvPr/>
          </p:nvSpPr>
          <p:spPr bwMode="auto">
            <a:xfrm>
              <a:off x="5386" y="3139"/>
              <a:ext cx="10" cy="324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12" name="Freeform 379"/>
            <p:cNvSpPr>
              <a:spLocks/>
            </p:cNvSpPr>
            <p:nvPr/>
          </p:nvSpPr>
          <p:spPr bwMode="auto">
            <a:xfrm>
              <a:off x="5008" y="2721"/>
              <a:ext cx="72" cy="324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13" name="Freeform 380"/>
            <p:cNvSpPr>
              <a:spLocks/>
            </p:cNvSpPr>
            <p:nvPr/>
          </p:nvSpPr>
          <p:spPr bwMode="auto">
            <a:xfrm>
              <a:off x="5008" y="2721"/>
              <a:ext cx="10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14" name="Freeform 381"/>
            <p:cNvSpPr>
              <a:spLocks/>
            </p:cNvSpPr>
            <p:nvPr/>
          </p:nvSpPr>
          <p:spPr bwMode="auto">
            <a:xfrm>
              <a:off x="4903" y="2721"/>
              <a:ext cx="71" cy="324"/>
            </a:xfrm>
            <a:custGeom>
              <a:avLst/>
              <a:gdLst>
                <a:gd name="T0" fmla="*/ 3 w 216"/>
                <a:gd name="T1" fmla="*/ 163 h 373"/>
                <a:gd name="T2" fmla="*/ 20 w 216"/>
                <a:gd name="T3" fmla="*/ 163 h 373"/>
                <a:gd name="T4" fmla="*/ 20 w 216"/>
                <a:gd name="T5" fmla="*/ 260 h 373"/>
                <a:gd name="T6" fmla="*/ 3 w 216"/>
                <a:gd name="T7" fmla="*/ 260 h 373"/>
                <a:gd name="T8" fmla="*/ 0 w 216"/>
                <a:gd name="T9" fmla="*/ 281 h 373"/>
                <a:gd name="T10" fmla="*/ 23 w 216"/>
                <a:gd name="T11" fmla="*/ 281 h 373"/>
                <a:gd name="T12" fmla="*/ 23 w 216"/>
                <a:gd name="T13" fmla="*/ 0 h 373"/>
                <a:gd name="T14" fmla="*/ 0 w 216"/>
                <a:gd name="T15" fmla="*/ 0 h 373"/>
                <a:gd name="T16" fmla="*/ 3 w 216"/>
                <a:gd name="T17" fmla="*/ 22 h 373"/>
                <a:gd name="T18" fmla="*/ 20 w 216"/>
                <a:gd name="T19" fmla="*/ 22 h 373"/>
                <a:gd name="T20" fmla="*/ 20 w 216"/>
                <a:gd name="T21" fmla="*/ 129 h 373"/>
                <a:gd name="T22" fmla="*/ 3 w 216"/>
                <a:gd name="T23" fmla="*/ 129 h 373"/>
                <a:gd name="T24" fmla="*/ 3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15" name="Freeform 382"/>
            <p:cNvSpPr>
              <a:spLocks/>
            </p:cNvSpPr>
            <p:nvPr/>
          </p:nvSpPr>
          <p:spPr bwMode="auto">
            <a:xfrm>
              <a:off x="4903" y="2721"/>
              <a:ext cx="9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16" name="Freeform 383"/>
            <p:cNvSpPr>
              <a:spLocks/>
            </p:cNvSpPr>
            <p:nvPr/>
          </p:nvSpPr>
          <p:spPr bwMode="auto">
            <a:xfrm>
              <a:off x="4799" y="2721"/>
              <a:ext cx="72" cy="324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17" name="Freeform 384"/>
            <p:cNvSpPr>
              <a:spLocks/>
            </p:cNvSpPr>
            <p:nvPr/>
          </p:nvSpPr>
          <p:spPr bwMode="auto">
            <a:xfrm>
              <a:off x="4799" y="2721"/>
              <a:ext cx="10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18" name="Freeform 385"/>
            <p:cNvSpPr>
              <a:spLocks/>
            </p:cNvSpPr>
            <p:nvPr/>
          </p:nvSpPr>
          <p:spPr bwMode="auto">
            <a:xfrm>
              <a:off x="4903" y="3139"/>
              <a:ext cx="71" cy="324"/>
            </a:xfrm>
            <a:custGeom>
              <a:avLst/>
              <a:gdLst>
                <a:gd name="T0" fmla="*/ 3 w 216"/>
                <a:gd name="T1" fmla="*/ 165 h 372"/>
                <a:gd name="T2" fmla="*/ 20 w 216"/>
                <a:gd name="T3" fmla="*/ 165 h 372"/>
                <a:gd name="T4" fmla="*/ 20 w 216"/>
                <a:gd name="T5" fmla="*/ 260 h 372"/>
                <a:gd name="T6" fmla="*/ 3 w 216"/>
                <a:gd name="T7" fmla="*/ 260 h 372"/>
                <a:gd name="T8" fmla="*/ 0 w 216"/>
                <a:gd name="T9" fmla="*/ 282 h 372"/>
                <a:gd name="T10" fmla="*/ 23 w 216"/>
                <a:gd name="T11" fmla="*/ 282 h 372"/>
                <a:gd name="T12" fmla="*/ 23 w 216"/>
                <a:gd name="T13" fmla="*/ 0 h 372"/>
                <a:gd name="T14" fmla="*/ 0 w 216"/>
                <a:gd name="T15" fmla="*/ 0 h 372"/>
                <a:gd name="T16" fmla="*/ 3 w 216"/>
                <a:gd name="T17" fmla="*/ 21 h 372"/>
                <a:gd name="T18" fmla="*/ 20 w 216"/>
                <a:gd name="T19" fmla="*/ 21 h 372"/>
                <a:gd name="T20" fmla="*/ 20 w 216"/>
                <a:gd name="T21" fmla="*/ 130 h 372"/>
                <a:gd name="T22" fmla="*/ 3 w 216"/>
                <a:gd name="T23" fmla="*/ 130 h 372"/>
                <a:gd name="T24" fmla="*/ 3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19" name="Freeform 386"/>
            <p:cNvSpPr>
              <a:spLocks/>
            </p:cNvSpPr>
            <p:nvPr/>
          </p:nvSpPr>
          <p:spPr bwMode="auto">
            <a:xfrm>
              <a:off x="4903" y="3139"/>
              <a:ext cx="9" cy="324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0" name="Freeform 387"/>
            <p:cNvSpPr>
              <a:spLocks/>
            </p:cNvSpPr>
            <p:nvPr/>
          </p:nvSpPr>
          <p:spPr bwMode="auto">
            <a:xfrm>
              <a:off x="4799" y="3139"/>
              <a:ext cx="72" cy="324"/>
            </a:xfrm>
            <a:custGeom>
              <a:avLst/>
              <a:gdLst>
                <a:gd name="T0" fmla="*/ 3 w 215"/>
                <a:gd name="T1" fmla="*/ 165 h 372"/>
                <a:gd name="T2" fmla="*/ 21 w 215"/>
                <a:gd name="T3" fmla="*/ 165 h 372"/>
                <a:gd name="T4" fmla="*/ 21 w 215"/>
                <a:gd name="T5" fmla="*/ 260 h 372"/>
                <a:gd name="T6" fmla="*/ 3 w 215"/>
                <a:gd name="T7" fmla="*/ 260 h 372"/>
                <a:gd name="T8" fmla="*/ 0 w 215"/>
                <a:gd name="T9" fmla="*/ 282 h 372"/>
                <a:gd name="T10" fmla="*/ 24 w 215"/>
                <a:gd name="T11" fmla="*/ 282 h 372"/>
                <a:gd name="T12" fmla="*/ 24 w 215"/>
                <a:gd name="T13" fmla="*/ 0 h 372"/>
                <a:gd name="T14" fmla="*/ 0 w 215"/>
                <a:gd name="T15" fmla="*/ 0 h 372"/>
                <a:gd name="T16" fmla="*/ 3 w 215"/>
                <a:gd name="T17" fmla="*/ 21 h 372"/>
                <a:gd name="T18" fmla="*/ 21 w 215"/>
                <a:gd name="T19" fmla="*/ 21 h 372"/>
                <a:gd name="T20" fmla="*/ 21 w 215"/>
                <a:gd name="T21" fmla="*/ 130 h 372"/>
                <a:gd name="T22" fmla="*/ 3 w 215"/>
                <a:gd name="T23" fmla="*/ 130 h 372"/>
                <a:gd name="T24" fmla="*/ 3 w 215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1" name="Freeform 388"/>
            <p:cNvSpPr>
              <a:spLocks/>
            </p:cNvSpPr>
            <p:nvPr/>
          </p:nvSpPr>
          <p:spPr bwMode="auto">
            <a:xfrm>
              <a:off x="4799" y="3139"/>
              <a:ext cx="10" cy="324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" name="Rectangle 389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" name="Rectangle 390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" name="Rectangle 391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" name="Rectangle 392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" name="Rectangle 393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" name="Rectangle 394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" name="Freeform 395"/>
            <p:cNvSpPr>
              <a:spLocks/>
            </p:cNvSpPr>
            <p:nvPr/>
          </p:nvSpPr>
          <p:spPr bwMode="auto">
            <a:xfrm>
              <a:off x="4986" y="2736"/>
              <a:ext cx="12" cy="37"/>
            </a:xfrm>
            <a:custGeom>
              <a:avLst/>
              <a:gdLst>
                <a:gd name="T0" fmla="*/ 2 w 37"/>
                <a:gd name="T1" fmla="*/ 36 h 38"/>
                <a:gd name="T2" fmla="*/ 3 w 37"/>
                <a:gd name="T3" fmla="*/ 34 h 38"/>
                <a:gd name="T4" fmla="*/ 3 w 37"/>
                <a:gd name="T5" fmla="*/ 30 h 38"/>
                <a:gd name="T6" fmla="*/ 4 w 37"/>
                <a:gd name="T7" fmla="*/ 23 h 38"/>
                <a:gd name="T8" fmla="*/ 4 w 37"/>
                <a:gd name="T9" fmla="*/ 19 h 38"/>
                <a:gd name="T10" fmla="*/ 4 w 37"/>
                <a:gd name="T11" fmla="*/ 12 h 38"/>
                <a:gd name="T12" fmla="*/ 3 w 37"/>
                <a:gd name="T13" fmla="*/ 5 h 38"/>
                <a:gd name="T14" fmla="*/ 3 w 37"/>
                <a:gd name="T15" fmla="*/ 1 h 38"/>
                <a:gd name="T16" fmla="*/ 2 w 37"/>
                <a:gd name="T17" fmla="*/ 0 h 38"/>
                <a:gd name="T18" fmla="*/ 1 w 37"/>
                <a:gd name="T19" fmla="*/ 1 h 38"/>
                <a:gd name="T20" fmla="*/ 1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23 h 38"/>
                <a:gd name="T28" fmla="*/ 1 w 37"/>
                <a:gd name="T29" fmla="*/ 30 h 38"/>
                <a:gd name="T30" fmla="*/ 1 w 37"/>
                <a:gd name="T31" fmla="*/ 34 h 38"/>
                <a:gd name="T32" fmla="*/ 2 w 37"/>
                <a:gd name="T33" fmla="*/ 36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3" name="Group 316"/>
          <p:cNvGrpSpPr>
            <a:grpSpLocks/>
          </p:cNvGrpSpPr>
          <p:nvPr/>
        </p:nvGrpSpPr>
        <p:grpSpPr bwMode="auto">
          <a:xfrm>
            <a:off x="4737879" y="4457145"/>
            <a:ext cx="211115" cy="221311"/>
            <a:chOff x="4727" y="2506"/>
            <a:chExt cx="706" cy="1172"/>
          </a:xfrm>
        </p:grpSpPr>
        <p:sp>
          <p:nvSpPr>
            <p:cNvPr id="130" name="Freeform 317"/>
            <p:cNvSpPr>
              <a:spLocks/>
            </p:cNvSpPr>
            <p:nvPr/>
          </p:nvSpPr>
          <p:spPr bwMode="auto">
            <a:xfrm>
              <a:off x="4727" y="3558"/>
              <a:ext cx="46" cy="120"/>
            </a:xfrm>
            <a:custGeom>
              <a:avLst/>
              <a:gdLst>
                <a:gd name="T0" fmla="*/ 0 w 139"/>
                <a:gd name="T1" fmla="*/ 107 h 135"/>
                <a:gd name="T2" fmla="*/ 0 w 139"/>
                <a:gd name="T3" fmla="*/ 73 h 135"/>
                <a:gd name="T4" fmla="*/ 5 w 139"/>
                <a:gd name="T5" fmla="*/ 73 h 135"/>
                <a:gd name="T6" fmla="*/ 5 w 139"/>
                <a:gd name="T7" fmla="*/ 37 h 135"/>
                <a:gd name="T8" fmla="*/ 10 w 139"/>
                <a:gd name="T9" fmla="*/ 37 h 135"/>
                <a:gd name="T10" fmla="*/ 10 w 139"/>
                <a:gd name="T11" fmla="*/ 0 h 135"/>
                <a:gd name="T12" fmla="*/ 15 w 139"/>
                <a:gd name="T13" fmla="*/ 0 h 135"/>
                <a:gd name="T14" fmla="*/ 15 w 139"/>
                <a:gd name="T15" fmla="*/ 107 h 135"/>
                <a:gd name="T16" fmla="*/ 0 w 139"/>
                <a:gd name="T17" fmla="*/ 107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1" name="Freeform 318"/>
            <p:cNvSpPr>
              <a:spLocks/>
            </p:cNvSpPr>
            <p:nvPr/>
          </p:nvSpPr>
          <p:spPr bwMode="auto">
            <a:xfrm>
              <a:off x="4773" y="2564"/>
              <a:ext cx="648" cy="1114"/>
            </a:xfrm>
            <a:custGeom>
              <a:avLst/>
              <a:gdLst>
                <a:gd name="T0" fmla="*/ 0 w 1946"/>
                <a:gd name="T1" fmla="*/ 971 h 1278"/>
                <a:gd name="T2" fmla="*/ 0 w 1946"/>
                <a:gd name="T3" fmla="*/ 78 h 1278"/>
                <a:gd name="T4" fmla="*/ 84 w 1946"/>
                <a:gd name="T5" fmla="*/ 78 h 1278"/>
                <a:gd name="T6" fmla="*/ 84 w 1946"/>
                <a:gd name="T7" fmla="*/ 71 h 1278"/>
                <a:gd name="T8" fmla="*/ 84 w 1946"/>
                <a:gd name="T9" fmla="*/ 62 h 1278"/>
                <a:gd name="T10" fmla="*/ 85 w 1946"/>
                <a:gd name="T11" fmla="*/ 55 h 1278"/>
                <a:gd name="T12" fmla="*/ 85 w 1946"/>
                <a:gd name="T13" fmla="*/ 48 h 1278"/>
                <a:gd name="T14" fmla="*/ 86 w 1946"/>
                <a:gd name="T15" fmla="*/ 42 h 1278"/>
                <a:gd name="T16" fmla="*/ 88 w 1946"/>
                <a:gd name="T17" fmla="*/ 35 h 1278"/>
                <a:gd name="T18" fmla="*/ 89 w 1946"/>
                <a:gd name="T19" fmla="*/ 29 h 1278"/>
                <a:gd name="T20" fmla="*/ 91 w 1946"/>
                <a:gd name="T21" fmla="*/ 23 h 1278"/>
                <a:gd name="T22" fmla="*/ 92 w 1946"/>
                <a:gd name="T23" fmla="*/ 18 h 1278"/>
                <a:gd name="T24" fmla="*/ 94 w 1946"/>
                <a:gd name="T25" fmla="*/ 14 h 1278"/>
                <a:gd name="T26" fmla="*/ 96 w 1946"/>
                <a:gd name="T27" fmla="*/ 10 h 1278"/>
                <a:gd name="T28" fmla="*/ 98 w 1946"/>
                <a:gd name="T29" fmla="*/ 6 h 1278"/>
                <a:gd name="T30" fmla="*/ 101 w 1946"/>
                <a:gd name="T31" fmla="*/ 3 h 1278"/>
                <a:gd name="T32" fmla="*/ 103 w 1946"/>
                <a:gd name="T33" fmla="*/ 3 h 1278"/>
                <a:gd name="T34" fmla="*/ 105 w 1946"/>
                <a:gd name="T35" fmla="*/ 0 h 1278"/>
                <a:gd name="T36" fmla="*/ 108 w 1946"/>
                <a:gd name="T37" fmla="*/ 0 h 1278"/>
                <a:gd name="T38" fmla="*/ 110 w 1946"/>
                <a:gd name="T39" fmla="*/ 0 h 1278"/>
                <a:gd name="T40" fmla="*/ 113 w 1946"/>
                <a:gd name="T41" fmla="*/ 3 h 1278"/>
                <a:gd name="T42" fmla="*/ 115 w 1946"/>
                <a:gd name="T43" fmla="*/ 3 h 1278"/>
                <a:gd name="T44" fmla="*/ 118 w 1946"/>
                <a:gd name="T45" fmla="*/ 6 h 1278"/>
                <a:gd name="T46" fmla="*/ 120 w 1946"/>
                <a:gd name="T47" fmla="*/ 10 h 1278"/>
                <a:gd name="T48" fmla="*/ 122 w 1946"/>
                <a:gd name="T49" fmla="*/ 14 h 1278"/>
                <a:gd name="T50" fmla="*/ 124 w 1946"/>
                <a:gd name="T51" fmla="*/ 18 h 1278"/>
                <a:gd name="T52" fmla="*/ 125 w 1946"/>
                <a:gd name="T53" fmla="*/ 23 h 1278"/>
                <a:gd name="T54" fmla="*/ 127 w 1946"/>
                <a:gd name="T55" fmla="*/ 29 h 1278"/>
                <a:gd name="T56" fmla="*/ 128 w 1946"/>
                <a:gd name="T57" fmla="*/ 35 h 1278"/>
                <a:gd name="T58" fmla="*/ 130 w 1946"/>
                <a:gd name="T59" fmla="*/ 42 h 1278"/>
                <a:gd name="T60" fmla="*/ 130 w 1946"/>
                <a:gd name="T61" fmla="*/ 48 h 1278"/>
                <a:gd name="T62" fmla="*/ 131 w 1946"/>
                <a:gd name="T63" fmla="*/ 55 h 1278"/>
                <a:gd name="T64" fmla="*/ 132 w 1946"/>
                <a:gd name="T65" fmla="*/ 62 h 1278"/>
                <a:gd name="T66" fmla="*/ 132 w 1946"/>
                <a:gd name="T67" fmla="*/ 71 h 1278"/>
                <a:gd name="T68" fmla="*/ 132 w 1946"/>
                <a:gd name="T69" fmla="*/ 78 h 1278"/>
                <a:gd name="T70" fmla="*/ 216 w 1946"/>
                <a:gd name="T71" fmla="*/ 78 h 1278"/>
                <a:gd name="T72" fmla="*/ 216 w 1946"/>
                <a:gd name="T73" fmla="*/ 970 h 1278"/>
                <a:gd name="T74" fmla="*/ 0 w 1946"/>
                <a:gd name="T75" fmla="*/ 971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2" name="Rectangle 319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3" name="Rectangle 320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4" name="Rectangle 321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5" name="Rectangle 322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6" name="Rectangle 323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7" name="Rectangle 324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8" name="Rectangle 325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9" name="Rectangle 326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0" name="Rectangle 327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1" name="Rectangle 328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2" name="Rectangle 329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3" name="Rectangle 330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4" name="Rectangle 331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5" name="Rectangle 332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6" name="Rectangle 333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7" name="Freeform 334"/>
            <p:cNvSpPr>
              <a:spLocks/>
            </p:cNvSpPr>
            <p:nvPr/>
          </p:nvSpPr>
          <p:spPr bwMode="auto">
            <a:xfrm>
              <a:off x="5024" y="3076"/>
              <a:ext cx="146" cy="89"/>
            </a:xfrm>
            <a:custGeom>
              <a:avLst/>
              <a:gdLst>
                <a:gd name="T0" fmla="*/ 48 w 440"/>
                <a:gd name="T1" fmla="*/ 78 h 102"/>
                <a:gd name="T2" fmla="*/ 48 w 440"/>
                <a:gd name="T3" fmla="*/ 70 h 102"/>
                <a:gd name="T4" fmla="*/ 48 w 440"/>
                <a:gd name="T5" fmla="*/ 63 h 102"/>
                <a:gd name="T6" fmla="*/ 47 w 440"/>
                <a:gd name="T7" fmla="*/ 55 h 102"/>
                <a:gd name="T8" fmla="*/ 46 w 440"/>
                <a:gd name="T9" fmla="*/ 49 h 102"/>
                <a:gd name="T10" fmla="*/ 45 w 440"/>
                <a:gd name="T11" fmla="*/ 42 h 102"/>
                <a:gd name="T12" fmla="*/ 44 w 440"/>
                <a:gd name="T13" fmla="*/ 35 h 102"/>
                <a:gd name="T14" fmla="*/ 43 w 440"/>
                <a:gd name="T15" fmla="*/ 29 h 102"/>
                <a:gd name="T16" fmla="*/ 41 w 440"/>
                <a:gd name="T17" fmla="*/ 23 h 102"/>
                <a:gd name="T18" fmla="*/ 39 w 440"/>
                <a:gd name="T19" fmla="*/ 18 h 102"/>
                <a:gd name="T20" fmla="*/ 38 w 440"/>
                <a:gd name="T21" fmla="*/ 14 h 102"/>
                <a:gd name="T22" fmla="*/ 36 w 440"/>
                <a:gd name="T23" fmla="*/ 10 h 102"/>
                <a:gd name="T24" fmla="*/ 34 w 440"/>
                <a:gd name="T25" fmla="*/ 6 h 102"/>
                <a:gd name="T26" fmla="*/ 32 w 440"/>
                <a:gd name="T27" fmla="*/ 3 h 102"/>
                <a:gd name="T28" fmla="*/ 29 w 440"/>
                <a:gd name="T29" fmla="*/ 3 h 102"/>
                <a:gd name="T30" fmla="*/ 27 w 440"/>
                <a:gd name="T31" fmla="*/ 0 h 102"/>
                <a:gd name="T32" fmla="*/ 24 w 440"/>
                <a:gd name="T33" fmla="*/ 0 h 102"/>
                <a:gd name="T34" fmla="*/ 22 w 440"/>
                <a:gd name="T35" fmla="*/ 0 h 102"/>
                <a:gd name="T36" fmla="*/ 19 w 440"/>
                <a:gd name="T37" fmla="*/ 3 h 102"/>
                <a:gd name="T38" fmla="*/ 17 w 440"/>
                <a:gd name="T39" fmla="*/ 3 h 102"/>
                <a:gd name="T40" fmla="*/ 15 w 440"/>
                <a:gd name="T41" fmla="*/ 6 h 102"/>
                <a:gd name="T42" fmla="*/ 13 w 440"/>
                <a:gd name="T43" fmla="*/ 10 h 102"/>
                <a:gd name="T44" fmla="*/ 11 w 440"/>
                <a:gd name="T45" fmla="*/ 14 h 102"/>
                <a:gd name="T46" fmla="*/ 9 w 440"/>
                <a:gd name="T47" fmla="*/ 18 h 102"/>
                <a:gd name="T48" fmla="*/ 7 w 440"/>
                <a:gd name="T49" fmla="*/ 23 h 102"/>
                <a:gd name="T50" fmla="*/ 6 w 440"/>
                <a:gd name="T51" fmla="*/ 29 h 102"/>
                <a:gd name="T52" fmla="*/ 4 w 440"/>
                <a:gd name="T53" fmla="*/ 35 h 102"/>
                <a:gd name="T54" fmla="*/ 3 w 440"/>
                <a:gd name="T55" fmla="*/ 42 h 102"/>
                <a:gd name="T56" fmla="*/ 2 w 440"/>
                <a:gd name="T57" fmla="*/ 49 h 102"/>
                <a:gd name="T58" fmla="*/ 1 w 440"/>
                <a:gd name="T59" fmla="*/ 55 h 102"/>
                <a:gd name="T60" fmla="*/ 0 w 440"/>
                <a:gd name="T61" fmla="*/ 63 h 102"/>
                <a:gd name="T62" fmla="*/ 0 w 440"/>
                <a:gd name="T63" fmla="*/ 70 h 102"/>
                <a:gd name="T64" fmla="*/ 0 w 440"/>
                <a:gd name="T65" fmla="*/ 78 h 102"/>
                <a:gd name="T66" fmla="*/ 48 w 440"/>
                <a:gd name="T67" fmla="*/ 78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8" name="Freeform 335"/>
            <p:cNvSpPr>
              <a:spLocks/>
            </p:cNvSpPr>
            <p:nvPr/>
          </p:nvSpPr>
          <p:spPr bwMode="auto">
            <a:xfrm>
              <a:off x="4789" y="2506"/>
              <a:ext cx="615" cy="147"/>
            </a:xfrm>
            <a:custGeom>
              <a:avLst/>
              <a:gdLst>
                <a:gd name="T0" fmla="*/ 100 w 1847"/>
                <a:gd name="T1" fmla="*/ 50 h 168"/>
                <a:gd name="T2" fmla="*/ 95 w 1847"/>
                <a:gd name="T3" fmla="*/ 53 h 168"/>
                <a:gd name="T4" fmla="*/ 91 w 1847"/>
                <a:gd name="T5" fmla="*/ 60 h 168"/>
                <a:gd name="T6" fmla="*/ 87 w 1847"/>
                <a:gd name="T7" fmla="*/ 68 h 168"/>
                <a:gd name="T8" fmla="*/ 84 w 1847"/>
                <a:gd name="T9" fmla="*/ 79 h 168"/>
                <a:gd name="T10" fmla="*/ 81 w 1847"/>
                <a:gd name="T11" fmla="*/ 92 h 168"/>
                <a:gd name="T12" fmla="*/ 79 w 1847"/>
                <a:gd name="T13" fmla="*/ 105 h 168"/>
                <a:gd name="T14" fmla="*/ 78 w 1847"/>
                <a:gd name="T15" fmla="*/ 121 h 168"/>
                <a:gd name="T16" fmla="*/ 0 w 1847"/>
                <a:gd name="T17" fmla="*/ 129 h 168"/>
                <a:gd name="T18" fmla="*/ 1 w 1847"/>
                <a:gd name="T19" fmla="*/ 88 h 168"/>
                <a:gd name="T20" fmla="*/ 6 w 1847"/>
                <a:gd name="T21" fmla="*/ 88 h 168"/>
                <a:gd name="T22" fmla="*/ 16 w 1847"/>
                <a:gd name="T23" fmla="*/ 88 h 168"/>
                <a:gd name="T24" fmla="*/ 28 w 1847"/>
                <a:gd name="T25" fmla="*/ 88 h 168"/>
                <a:gd name="T26" fmla="*/ 41 w 1847"/>
                <a:gd name="T27" fmla="*/ 88 h 168"/>
                <a:gd name="T28" fmla="*/ 54 w 1847"/>
                <a:gd name="T29" fmla="*/ 88 h 168"/>
                <a:gd name="T30" fmla="*/ 65 w 1847"/>
                <a:gd name="T31" fmla="*/ 88 h 168"/>
                <a:gd name="T32" fmla="*/ 71 w 1847"/>
                <a:gd name="T33" fmla="*/ 88 h 168"/>
                <a:gd name="T34" fmla="*/ 74 w 1847"/>
                <a:gd name="T35" fmla="*/ 80 h 168"/>
                <a:gd name="T36" fmla="*/ 76 w 1847"/>
                <a:gd name="T37" fmla="*/ 64 h 168"/>
                <a:gd name="T38" fmla="*/ 79 w 1847"/>
                <a:gd name="T39" fmla="*/ 47 h 168"/>
                <a:gd name="T40" fmla="*/ 83 w 1847"/>
                <a:gd name="T41" fmla="*/ 33 h 168"/>
                <a:gd name="T42" fmla="*/ 86 w 1847"/>
                <a:gd name="T43" fmla="*/ 21 h 168"/>
                <a:gd name="T44" fmla="*/ 91 w 1847"/>
                <a:gd name="T45" fmla="*/ 10 h 168"/>
                <a:gd name="T46" fmla="*/ 95 w 1847"/>
                <a:gd name="T47" fmla="*/ 4 h 168"/>
                <a:gd name="T48" fmla="*/ 100 w 1847"/>
                <a:gd name="T49" fmla="*/ 1 h 168"/>
                <a:gd name="T50" fmla="*/ 105 w 1847"/>
                <a:gd name="T51" fmla="*/ 1 h 168"/>
                <a:gd name="T52" fmla="*/ 110 w 1847"/>
                <a:gd name="T53" fmla="*/ 4 h 168"/>
                <a:gd name="T54" fmla="*/ 114 w 1847"/>
                <a:gd name="T55" fmla="*/ 10 h 168"/>
                <a:gd name="T56" fmla="*/ 119 w 1847"/>
                <a:gd name="T57" fmla="*/ 21 h 168"/>
                <a:gd name="T58" fmla="*/ 123 w 1847"/>
                <a:gd name="T59" fmla="*/ 33 h 168"/>
                <a:gd name="T60" fmla="*/ 126 w 1847"/>
                <a:gd name="T61" fmla="*/ 47 h 168"/>
                <a:gd name="T62" fmla="*/ 129 w 1847"/>
                <a:gd name="T63" fmla="*/ 64 h 168"/>
                <a:gd name="T64" fmla="*/ 131 w 1847"/>
                <a:gd name="T65" fmla="*/ 80 h 168"/>
                <a:gd name="T66" fmla="*/ 134 w 1847"/>
                <a:gd name="T67" fmla="*/ 88 h 168"/>
                <a:gd name="T68" fmla="*/ 140 w 1847"/>
                <a:gd name="T69" fmla="*/ 88 h 168"/>
                <a:gd name="T70" fmla="*/ 151 w 1847"/>
                <a:gd name="T71" fmla="*/ 88 h 168"/>
                <a:gd name="T72" fmla="*/ 163 w 1847"/>
                <a:gd name="T73" fmla="*/ 88 h 168"/>
                <a:gd name="T74" fmla="*/ 176 w 1847"/>
                <a:gd name="T75" fmla="*/ 88 h 168"/>
                <a:gd name="T76" fmla="*/ 189 w 1847"/>
                <a:gd name="T77" fmla="*/ 88 h 168"/>
                <a:gd name="T78" fmla="*/ 198 w 1847"/>
                <a:gd name="T79" fmla="*/ 88 h 168"/>
                <a:gd name="T80" fmla="*/ 204 w 1847"/>
                <a:gd name="T81" fmla="*/ 88 h 168"/>
                <a:gd name="T82" fmla="*/ 205 w 1847"/>
                <a:gd name="T83" fmla="*/ 129 h 168"/>
                <a:gd name="T84" fmla="*/ 127 w 1847"/>
                <a:gd name="T85" fmla="*/ 121 h 168"/>
                <a:gd name="T86" fmla="*/ 126 w 1847"/>
                <a:gd name="T87" fmla="*/ 105 h 168"/>
                <a:gd name="T88" fmla="*/ 124 w 1847"/>
                <a:gd name="T89" fmla="*/ 92 h 168"/>
                <a:gd name="T90" fmla="*/ 121 w 1847"/>
                <a:gd name="T91" fmla="*/ 79 h 168"/>
                <a:gd name="T92" fmla="*/ 118 w 1847"/>
                <a:gd name="T93" fmla="*/ 68 h 168"/>
                <a:gd name="T94" fmla="*/ 114 w 1847"/>
                <a:gd name="T95" fmla="*/ 60 h 168"/>
                <a:gd name="T96" fmla="*/ 110 w 1847"/>
                <a:gd name="T97" fmla="*/ 53 h 168"/>
                <a:gd name="T98" fmla="*/ 105 w 1847"/>
                <a:gd name="T99" fmla="*/ 5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9" name="Rectangle 336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0" name="Rectangle 337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1" name="Rectangle 338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2" name="Rectangle 339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" name="Rectangle 340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" name="Rectangle 341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" name="Rectangle 342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" name="Rectangle 343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" name="Rectangle 344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" name="Rectangle 34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" name="Rectangle 346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" name="Rectangle 347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1" name="Rectangle 348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" name="Rectangle 349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3" name="Rectangle 350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4" name="Rectangle 351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5" name="Rectangle 352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6" name="Rectangle 353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7" name="Rectangle 354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8" name="Rectangle 355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9" name="Rectangle 356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70" name="Rectangle 357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71" name="Rectangle 358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72" name="Rectangle 359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73" name="Rectangle 360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74" name="Rectangle 361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75" name="Rectangle 362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76" name="Rectangle 363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77" name="Rectangle 364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78" name="Rectangle 365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79" name="Rectangle 366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80" name="Rectangle 367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81" name="Rectangle 368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82" name="Freeform 369"/>
            <p:cNvSpPr>
              <a:spLocks/>
            </p:cNvSpPr>
            <p:nvPr/>
          </p:nvSpPr>
          <p:spPr bwMode="auto">
            <a:xfrm>
              <a:off x="5114" y="2721"/>
              <a:ext cx="72" cy="324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83" name="Freeform 370"/>
            <p:cNvSpPr>
              <a:spLocks/>
            </p:cNvSpPr>
            <p:nvPr/>
          </p:nvSpPr>
          <p:spPr bwMode="auto">
            <a:xfrm>
              <a:off x="5176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84" name="Freeform 371"/>
            <p:cNvSpPr>
              <a:spLocks/>
            </p:cNvSpPr>
            <p:nvPr/>
          </p:nvSpPr>
          <p:spPr bwMode="auto">
            <a:xfrm>
              <a:off x="5218" y="2721"/>
              <a:ext cx="72" cy="324"/>
            </a:xfrm>
            <a:custGeom>
              <a:avLst/>
              <a:gdLst>
                <a:gd name="T0" fmla="*/ 21 w 216"/>
                <a:gd name="T1" fmla="*/ 163 h 373"/>
                <a:gd name="T2" fmla="*/ 3 w 216"/>
                <a:gd name="T3" fmla="*/ 163 h 373"/>
                <a:gd name="T4" fmla="*/ 3 w 216"/>
                <a:gd name="T5" fmla="*/ 260 h 373"/>
                <a:gd name="T6" fmla="*/ 21 w 216"/>
                <a:gd name="T7" fmla="*/ 260 h 373"/>
                <a:gd name="T8" fmla="*/ 24 w 216"/>
                <a:gd name="T9" fmla="*/ 281 h 373"/>
                <a:gd name="T10" fmla="*/ 0 w 216"/>
                <a:gd name="T11" fmla="*/ 281 h 373"/>
                <a:gd name="T12" fmla="*/ 0 w 216"/>
                <a:gd name="T13" fmla="*/ 0 h 373"/>
                <a:gd name="T14" fmla="*/ 24 w 216"/>
                <a:gd name="T15" fmla="*/ 0 h 373"/>
                <a:gd name="T16" fmla="*/ 21 w 216"/>
                <a:gd name="T17" fmla="*/ 22 h 373"/>
                <a:gd name="T18" fmla="*/ 3 w 216"/>
                <a:gd name="T19" fmla="*/ 22 h 373"/>
                <a:gd name="T20" fmla="*/ 3 w 216"/>
                <a:gd name="T21" fmla="*/ 129 h 373"/>
                <a:gd name="T22" fmla="*/ 21 w 216"/>
                <a:gd name="T23" fmla="*/ 129 h 373"/>
                <a:gd name="T24" fmla="*/ 21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85" name="Freeform 372"/>
            <p:cNvSpPr>
              <a:spLocks/>
            </p:cNvSpPr>
            <p:nvPr/>
          </p:nvSpPr>
          <p:spPr bwMode="auto">
            <a:xfrm>
              <a:off x="5280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86" name="Freeform 373"/>
            <p:cNvSpPr>
              <a:spLocks/>
            </p:cNvSpPr>
            <p:nvPr/>
          </p:nvSpPr>
          <p:spPr bwMode="auto">
            <a:xfrm>
              <a:off x="5324" y="2721"/>
              <a:ext cx="72" cy="324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87" name="Freeform 374"/>
            <p:cNvSpPr>
              <a:spLocks/>
            </p:cNvSpPr>
            <p:nvPr/>
          </p:nvSpPr>
          <p:spPr bwMode="auto">
            <a:xfrm>
              <a:off x="5386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88" name="Freeform 375"/>
            <p:cNvSpPr>
              <a:spLocks/>
            </p:cNvSpPr>
            <p:nvPr/>
          </p:nvSpPr>
          <p:spPr bwMode="auto">
            <a:xfrm>
              <a:off x="5218" y="3139"/>
              <a:ext cx="72" cy="324"/>
            </a:xfrm>
            <a:custGeom>
              <a:avLst/>
              <a:gdLst>
                <a:gd name="T0" fmla="*/ 21 w 216"/>
                <a:gd name="T1" fmla="*/ 165 h 372"/>
                <a:gd name="T2" fmla="*/ 3 w 216"/>
                <a:gd name="T3" fmla="*/ 165 h 372"/>
                <a:gd name="T4" fmla="*/ 3 w 216"/>
                <a:gd name="T5" fmla="*/ 260 h 372"/>
                <a:gd name="T6" fmla="*/ 21 w 216"/>
                <a:gd name="T7" fmla="*/ 260 h 372"/>
                <a:gd name="T8" fmla="*/ 24 w 216"/>
                <a:gd name="T9" fmla="*/ 282 h 372"/>
                <a:gd name="T10" fmla="*/ 0 w 216"/>
                <a:gd name="T11" fmla="*/ 282 h 372"/>
                <a:gd name="T12" fmla="*/ 0 w 216"/>
                <a:gd name="T13" fmla="*/ 0 h 372"/>
                <a:gd name="T14" fmla="*/ 24 w 216"/>
                <a:gd name="T15" fmla="*/ 0 h 372"/>
                <a:gd name="T16" fmla="*/ 21 w 216"/>
                <a:gd name="T17" fmla="*/ 21 h 372"/>
                <a:gd name="T18" fmla="*/ 3 w 216"/>
                <a:gd name="T19" fmla="*/ 21 h 372"/>
                <a:gd name="T20" fmla="*/ 3 w 216"/>
                <a:gd name="T21" fmla="*/ 130 h 372"/>
                <a:gd name="T22" fmla="*/ 21 w 216"/>
                <a:gd name="T23" fmla="*/ 130 h 372"/>
                <a:gd name="T24" fmla="*/ 21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89" name="Freeform 376"/>
            <p:cNvSpPr>
              <a:spLocks/>
            </p:cNvSpPr>
            <p:nvPr/>
          </p:nvSpPr>
          <p:spPr bwMode="auto">
            <a:xfrm>
              <a:off x="5280" y="3139"/>
              <a:ext cx="10" cy="324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90" name="Freeform 377"/>
            <p:cNvSpPr>
              <a:spLocks/>
            </p:cNvSpPr>
            <p:nvPr/>
          </p:nvSpPr>
          <p:spPr bwMode="auto">
            <a:xfrm>
              <a:off x="5324" y="3139"/>
              <a:ext cx="72" cy="324"/>
            </a:xfrm>
            <a:custGeom>
              <a:avLst/>
              <a:gdLst>
                <a:gd name="T0" fmla="*/ 21 w 217"/>
                <a:gd name="T1" fmla="*/ 165 h 372"/>
                <a:gd name="T2" fmla="*/ 3 w 217"/>
                <a:gd name="T3" fmla="*/ 165 h 372"/>
                <a:gd name="T4" fmla="*/ 3 w 217"/>
                <a:gd name="T5" fmla="*/ 260 h 372"/>
                <a:gd name="T6" fmla="*/ 21 w 217"/>
                <a:gd name="T7" fmla="*/ 260 h 372"/>
                <a:gd name="T8" fmla="*/ 24 w 217"/>
                <a:gd name="T9" fmla="*/ 282 h 372"/>
                <a:gd name="T10" fmla="*/ 0 w 217"/>
                <a:gd name="T11" fmla="*/ 282 h 372"/>
                <a:gd name="T12" fmla="*/ 0 w 217"/>
                <a:gd name="T13" fmla="*/ 0 h 372"/>
                <a:gd name="T14" fmla="*/ 24 w 217"/>
                <a:gd name="T15" fmla="*/ 0 h 372"/>
                <a:gd name="T16" fmla="*/ 21 w 217"/>
                <a:gd name="T17" fmla="*/ 21 h 372"/>
                <a:gd name="T18" fmla="*/ 3 w 217"/>
                <a:gd name="T19" fmla="*/ 21 h 372"/>
                <a:gd name="T20" fmla="*/ 3 w 217"/>
                <a:gd name="T21" fmla="*/ 130 h 372"/>
                <a:gd name="T22" fmla="*/ 21 w 217"/>
                <a:gd name="T23" fmla="*/ 130 h 372"/>
                <a:gd name="T24" fmla="*/ 21 w 217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91" name="Freeform 378"/>
            <p:cNvSpPr>
              <a:spLocks/>
            </p:cNvSpPr>
            <p:nvPr/>
          </p:nvSpPr>
          <p:spPr bwMode="auto">
            <a:xfrm>
              <a:off x="5386" y="3139"/>
              <a:ext cx="10" cy="324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92" name="Freeform 379"/>
            <p:cNvSpPr>
              <a:spLocks/>
            </p:cNvSpPr>
            <p:nvPr/>
          </p:nvSpPr>
          <p:spPr bwMode="auto">
            <a:xfrm>
              <a:off x="5008" y="2721"/>
              <a:ext cx="72" cy="324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93" name="Freeform 380"/>
            <p:cNvSpPr>
              <a:spLocks/>
            </p:cNvSpPr>
            <p:nvPr/>
          </p:nvSpPr>
          <p:spPr bwMode="auto">
            <a:xfrm>
              <a:off x="5008" y="2721"/>
              <a:ext cx="10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94" name="Freeform 381"/>
            <p:cNvSpPr>
              <a:spLocks/>
            </p:cNvSpPr>
            <p:nvPr/>
          </p:nvSpPr>
          <p:spPr bwMode="auto">
            <a:xfrm>
              <a:off x="4903" y="2721"/>
              <a:ext cx="71" cy="324"/>
            </a:xfrm>
            <a:custGeom>
              <a:avLst/>
              <a:gdLst>
                <a:gd name="T0" fmla="*/ 3 w 216"/>
                <a:gd name="T1" fmla="*/ 163 h 373"/>
                <a:gd name="T2" fmla="*/ 20 w 216"/>
                <a:gd name="T3" fmla="*/ 163 h 373"/>
                <a:gd name="T4" fmla="*/ 20 w 216"/>
                <a:gd name="T5" fmla="*/ 260 h 373"/>
                <a:gd name="T6" fmla="*/ 3 w 216"/>
                <a:gd name="T7" fmla="*/ 260 h 373"/>
                <a:gd name="T8" fmla="*/ 0 w 216"/>
                <a:gd name="T9" fmla="*/ 281 h 373"/>
                <a:gd name="T10" fmla="*/ 23 w 216"/>
                <a:gd name="T11" fmla="*/ 281 h 373"/>
                <a:gd name="T12" fmla="*/ 23 w 216"/>
                <a:gd name="T13" fmla="*/ 0 h 373"/>
                <a:gd name="T14" fmla="*/ 0 w 216"/>
                <a:gd name="T15" fmla="*/ 0 h 373"/>
                <a:gd name="T16" fmla="*/ 3 w 216"/>
                <a:gd name="T17" fmla="*/ 22 h 373"/>
                <a:gd name="T18" fmla="*/ 20 w 216"/>
                <a:gd name="T19" fmla="*/ 22 h 373"/>
                <a:gd name="T20" fmla="*/ 20 w 216"/>
                <a:gd name="T21" fmla="*/ 129 h 373"/>
                <a:gd name="T22" fmla="*/ 3 w 216"/>
                <a:gd name="T23" fmla="*/ 129 h 373"/>
                <a:gd name="T24" fmla="*/ 3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95" name="Freeform 382"/>
            <p:cNvSpPr>
              <a:spLocks/>
            </p:cNvSpPr>
            <p:nvPr/>
          </p:nvSpPr>
          <p:spPr bwMode="auto">
            <a:xfrm>
              <a:off x="4903" y="2721"/>
              <a:ext cx="9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96" name="Freeform 383"/>
            <p:cNvSpPr>
              <a:spLocks/>
            </p:cNvSpPr>
            <p:nvPr/>
          </p:nvSpPr>
          <p:spPr bwMode="auto">
            <a:xfrm>
              <a:off x="4799" y="2721"/>
              <a:ext cx="72" cy="324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97" name="Freeform 384"/>
            <p:cNvSpPr>
              <a:spLocks/>
            </p:cNvSpPr>
            <p:nvPr/>
          </p:nvSpPr>
          <p:spPr bwMode="auto">
            <a:xfrm>
              <a:off x="4799" y="2721"/>
              <a:ext cx="10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98" name="Freeform 385"/>
            <p:cNvSpPr>
              <a:spLocks/>
            </p:cNvSpPr>
            <p:nvPr/>
          </p:nvSpPr>
          <p:spPr bwMode="auto">
            <a:xfrm>
              <a:off x="4903" y="3139"/>
              <a:ext cx="71" cy="324"/>
            </a:xfrm>
            <a:custGeom>
              <a:avLst/>
              <a:gdLst>
                <a:gd name="T0" fmla="*/ 3 w 216"/>
                <a:gd name="T1" fmla="*/ 165 h 372"/>
                <a:gd name="T2" fmla="*/ 20 w 216"/>
                <a:gd name="T3" fmla="*/ 165 h 372"/>
                <a:gd name="T4" fmla="*/ 20 w 216"/>
                <a:gd name="T5" fmla="*/ 260 h 372"/>
                <a:gd name="T6" fmla="*/ 3 w 216"/>
                <a:gd name="T7" fmla="*/ 260 h 372"/>
                <a:gd name="T8" fmla="*/ 0 w 216"/>
                <a:gd name="T9" fmla="*/ 282 h 372"/>
                <a:gd name="T10" fmla="*/ 23 w 216"/>
                <a:gd name="T11" fmla="*/ 282 h 372"/>
                <a:gd name="T12" fmla="*/ 23 w 216"/>
                <a:gd name="T13" fmla="*/ 0 h 372"/>
                <a:gd name="T14" fmla="*/ 0 w 216"/>
                <a:gd name="T15" fmla="*/ 0 h 372"/>
                <a:gd name="T16" fmla="*/ 3 w 216"/>
                <a:gd name="T17" fmla="*/ 21 h 372"/>
                <a:gd name="T18" fmla="*/ 20 w 216"/>
                <a:gd name="T19" fmla="*/ 21 h 372"/>
                <a:gd name="T20" fmla="*/ 20 w 216"/>
                <a:gd name="T21" fmla="*/ 130 h 372"/>
                <a:gd name="T22" fmla="*/ 3 w 216"/>
                <a:gd name="T23" fmla="*/ 130 h 372"/>
                <a:gd name="T24" fmla="*/ 3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99" name="Freeform 386"/>
            <p:cNvSpPr>
              <a:spLocks/>
            </p:cNvSpPr>
            <p:nvPr/>
          </p:nvSpPr>
          <p:spPr bwMode="auto">
            <a:xfrm>
              <a:off x="4903" y="3139"/>
              <a:ext cx="9" cy="324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200" name="Freeform 387"/>
            <p:cNvSpPr>
              <a:spLocks/>
            </p:cNvSpPr>
            <p:nvPr/>
          </p:nvSpPr>
          <p:spPr bwMode="auto">
            <a:xfrm>
              <a:off x="4799" y="3139"/>
              <a:ext cx="72" cy="324"/>
            </a:xfrm>
            <a:custGeom>
              <a:avLst/>
              <a:gdLst>
                <a:gd name="T0" fmla="*/ 3 w 215"/>
                <a:gd name="T1" fmla="*/ 165 h 372"/>
                <a:gd name="T2" fmla="*/ 21 w 215"/>
                <a:gd name="T3" fmla="*/ 165 h 372"/>
                <a:gd name="T4" fmla="*/ 21 w 215"/>
                <a:gd name="T5" fmla="*/ 260 h 372"/>
                <a:gd name="T6" fmla="*/ 3 w 215"/>
                <a:gd name="T7" fmla="*/ 260 h 372"/>
                <a:gd name="T8" fmla="*/ 0 w 215"/>
                <a:gd name="T9" fmla="*/ 282 h 372"/>
                <a:gd name="T10" fmla="*/ 24 w 215"/>
                <a:gd name="T11" fmla="*/ 282 h 372"/>
                <a:gd name="T12" fmla="*/ 24 w 215"/>
                <a:gd name="T13" fmla="*/ 0 h 372"/>
                <a:gd name="T14" fmla="*/ 0 w 215"/>
                <a:gd name="T15" fmla="*/ 0 h 372"/>
                <a:gd name="T16" fmla="*/ 3 w 215"/>
                <a:gd name="T17" fmla="*/ 21 h 372"/>
                <a:gd name="T18" fmla="*/ 21 w 215"/>
                <a:gd name="T19" fmla="*/ 21 h 372"/>
                <a:gd name="T20" fmla="*/ 21 w 215"/>
                <a:gd name="T21" fmla="*/ 130 h 372"/>
                <a:gd name="T22" fmla="*/ 3 w 215"/>
                <a:gd name="T23" fmla="*/ 130 h 372"/>
                <a:gd name="T24" fmla="*/ 3 w 215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201" name="Freeform 388"/>
            <p:cNvSpPr>
              <a:spLocks/>
            </p:cNvSpPr>
            <p:nvPr/>
          </p:nvSpPr>
          <p:spPr bwMode="auto">
            <a:xfrm>
              <a:off x="4799" y="3139"/>
              <a:ext cx="10" cy="324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202" name="Rectangle 389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203" name="Rectangle 390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204" name="Rectangle 391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205" name="Rectangle 392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206" name="Rectangle 393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207" name="Rectangle 394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208" name="Freeform 395"/>
            <p:cNvSpPr>
              <a:spLocks/>
            </p:cNvSpPr>
            <p:nvPr/>
          </p:nvSpPr>
          <p:spPr bwMode="auto">
            <a:xfrm>
              <a:off x="4986" y="2736"/>
              <a:ext cx="12" cy="37"/>
            </a:xfrm>
            <a:custGeom>
              <a:avLst/>
              <a:gdLst>
                <a:gd name="T0" fmla="*/ 2 w 37"/>
                <a:gd name="T1" fmla="*/ 36 h 38"/>
                <a:gd name="T2" fmla="*/ 3 w 37"/>
                <a:gd name="T3" fmla="*/ 34 h 38"/>
                <a:gd name="T4" fmla="*/ 3 w 37"/>
                <a:gd name="T5" fmla="*/ 30 h 38"/>
                <a:gd name="T6" fmla="*/ 4 w 37"/>
                <a:gd name="T7" fmla="*/ 23 h 38"/>
                <a:gd name="T8" fmla="*/ 4 w 37"/>
                <a:gd name="T9" fmla="*/ 19 h 38"/>
                <a:gd name="T10" fmla="*/ 4 w 37"/>
                <a:gd name="T11" fmla="*/ 12 h 38"/>
                <a:gd name="T12" fmla="*/ 3 w 37"/>
                <a:gd name="T13" fmla="*/ 5 h 38"/>
                <a:gd name="T14" fmla="*/ 3 w 37"/>
                <a:gd name="T15" fmla="*/ 1 h 38"/>
                <a:gd name="T16" fmla="*/ 2 w 37"/>
                <a:gd name="T17" fmla="*/ 0 h 38"/>
                <a:gd name="T18" fmla="*/ 1 w 37"/>
                <a:gd name="T19" fmla="*/ 1 h 38"/>
                <a:gd name="T20" fmla="*/ 1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23 h 38"/>
                <a:gd name="T28" fmla="*/ 1 w 37"/>
                <a:gd name="T29" fmla="*/ 30 h 38"/>
                <a:gd name="T30" fmla="*/ 1 w 37"/>
                <a:gd name="T31" fmla="*/ 34 h 38"/>
                <a:gd name="T32" fmla="*/ 2 w 37"/>
                <a:gd name="T33" fmla="*/ 36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</p:grpSp>
      <p:sp>
        <p:nvSpPr>
          <p:cNvPr id="209" name="Text Box 182"/>
          <p:cNvSpPr txBox="1">
            <a:spLocks noChangeArrowheads="1"/>
          </p:cNvSpPr>
          <p:nvPr/>
        </p:nvSpPr>
        <p:spPr bwMode="auto">
          <a:xfrm>
            <a:off x="2341909" y="1223147"/>
            <a:ext cx="928470" cy="257284"/>
          </a:xfrm>
          <a:prstGeom prst="rect">
            <a:avLst/>
          </a:prstGeom>
          <a:solidFill>
            <a:srgbClr val="FFFF00"/>
          </a:solidFill>
          <a:ln/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71919" tIns="35958" rIns="71919" bIns="35958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с.Кваркено</a:t>
            </a:r>
            <a:endParaRPr kumimoji="0" lang="ru-RU" alt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7" name="TextBox 10"/>
          <p:cNvSpPr txBox="1"/>
          <p:nvPr/>
        </p:nvSpPr>
        <p:spPr>
          <a:xfrm>
            <a:off x="630454" y="1005126"/>
            <a:ext cx="122413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Кваркенский район</a:t>
            </a:r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1962150" y="1809750"/>
            <a:ext cx="4724400" cy="4343400"/>
          </a:xfrm>
          <a:custGeom>
            <a:avLst/>
            <a:gdLst>
              <a:gd name="connsiteX0" fmla="*/ 0 w 4724400"/>
              <a:gd name="connsiteY0" fmla="*/ 2000250 h 4343400"/>
              <a:gd name="connsiteX1" fmla="*/ 2952750 w 4724400"/>
              <a:gd name="connsiteY1" fmla="*/ 0 h 4343400"/>
              <a:gd name="connsiteX2" fmla="*/ 4724400 w 4724400"/>
              <a:gd name="connsiteY2" fmla="*/ 3790950 h 4343400"/>
              <a:gd name="connsiteX3" fmla="*/ 3333750 w 4724400"/>
              <a:gd name="connsiteY3" fmla="*/ 4276725 h 4343400"/>
              <a:gd name="connsiteX4" fmla="*/ 2705100 w 4724400"/>
              <a:gd name="connsiteY4" fmla="*/ 3867150 h 4343400"/>
              <a:gd name="connsiteX5" fmla="*/ 2286000 w 4724400"/>
              <a:gd name="connsiteY5" fmla="*/ 4343400 h 4343400"/>
              <a:gd name="connsiteX6" fmla="*/ 1028700 w 4724400"/>
              <a:gd name="connsiteY6" fmla="*/ 3695700 h 4343400"/>
              <a:gd name="connsiteX7" fmla="*/ 47625 w 4724400"/>
              <a:gd name="connsiteY7" fmla="*/ 2924175 h 4343400"/>
              <a:gd name="connsiteX8" fmla="*/ 0 w 4724400"/>
              <a:gd name="connsiteY8" fmla="*/ 2000250 h 434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24400" h="4343400">
                <a:moveTo>
                  <a:pt x="0" y="2000250"/>
                </a:moveTo>
                <a:lnTo>
                  <a:pt x="2952750" y="0"/>
                </a:lnTo>
                <a:lnTo>
                  <a:pt x="4724400" y="3790950"/>
                </a:lnTo>
                <a:lnTo>
                  <a:pt x="3333750" y="4276725"/>
                </a:lnTo>
                <a:lnTo>
                  <a:pt x="2705100" y="3867150"/>
                </a:lnTo>
                <a:lnTo>
                  <a:pt x="2286000" y="4343400"/>
                </a:lnTo>
                <a:lnTo>
                  <a:pt x="1028700" y="3695700"/>
                </a:lnTo>
                <a:lnTo>
                  <a:pt x="47625" y="2924175"/>
                </a:lnTo>
                <a:lnTo>
                  <a:pt x="0" y="200025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10" name="кваркено)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457950" y="746298"/>
            <a:ext cx="2693406" cy="2058726"/>
          </a:xfrm>
          <a:prstGeom prst="rect">
            <a:avLst/>
          </a:prstGeom>
        </p:spPr>
      </p:pic>
      <p:sp>
        <p:nvSpPr>
          <p:cNvPr id="211" name="Text Box 97"/>
          <p:cNvSpPr txBox="1">
            <a:spLocks noChangeArrowheads="1"/>
          </p:cNvSpPr>
          <p:nvPr/>
        </p:nvSpPr>
        <p:spPr bwMode="auto">
          <a:xfrm>
            <a:off x="7057392" y="6207332"/>
            <a:ext cx="1460939" cy="198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2" tIns="63992" rIns="127982" bIns="63992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endParaRPr lang="ru-RU" altLang="ru-RU" sz="450" b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grpSp>
        <p:nvGrpSpPr>
          <p:cNvPr id="4" name="Группа 211"/>
          <p:cNvGrpSpPr/>
          <p:nvPr/>
        </p:nvGrpSpPr>
        <p:grpSpPr>
          <a:xfrm>
            <a:off x="6888037" y="5116278"/>
            <a:ext cx="2775909" cy="1750645"/>
            <a:chOff x="9401417" y="3528486"/>
            <a:chExt cx="3176502" cy="3327495"/>
          </a:xfrm>
        </p:grpSpPr>
        <p:grpSp>
          <p:nvGrpSpPr>
            <p:cNvPr id="5" name="Группа 1145"/>
            <p:cNvGrpSpPr/>
            <p:nvPr/>
          </p:nvGrpSpPr>
          <p:grpSpPr>
            <a:xfrm>
              <a:off x="9401417" y="3528486"/>
              <a:ext cx="3176502" cy="3327495"/>
              <a:chOff x="6759625" y="4893992"/>
              <a:chExt cx="2587017" cy="1971674"/>
            </a:xfrm>
          </p:grpSpPr>
          <p:sp>
            <p:nvSpPr>
              <p:cNvPr id="222" name="Rectangle 93"/>
              <p:cNvSpPr>
                <a:spLocks noChangeArrowheads="1"/>
              </p:cNvSpPr>
              <p:nvPr/>
            </p:nvSpPr>
            <p:spPr bwMode="auto">
              <a:xfrm>
                <a:off x="6759625" y="4918615"/>
                <a:ext cx="2096871" cy="19215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solidFill>
                    <a:srgbClr val="000000"/>
                  </a:solidFill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2"/>
                <a:ext cx="1606383" cy="2625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675" i="1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224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2625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5" name="TextBox 10"/>
              <p:cNvSpPr txBox="1"/>
              <p:nvPr/>
            </p:nvSpPr>
            <p:spPr>
              <a:xfrm>
                <a:off x="6814224" y="6637475"/>
                <a:ext cx="919351" cy="220980"/>
              </a:xfrm>
              <a:prstGeom prst="rect">
                <a:avLst/>
              </a:prstGeom>
              <a:solidFill>
                <a:schemeClr val="bg1"/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algn="l">
                  <a:defRPr/>
                </a:pPr>
                <a:r>
                  <a:rPr lang="ru-RU" sz="675" dirty="0">
                    <a:solidFill>
                      <a:prstClr val="black"/>
                    </a:solidFill>
                  </a:rPr>
                  <a:t>ГО </a:t>
                </a:r>
                <a:r>
                  <a:rPr lang="ru-RU" sz="675" dirty="0" smtClean="0">
                    <a:solidFill>
                      <a:prstClr val="black"/>
                    </a:solidFill>
                  </a:rPr>
                  <a:t>Кувандыкский</a:t>
                </a:r>
                <a:endParaRPr lang="ru-RU" sz="675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Прямоугольник 225"/>
              <p:cNvSpPr/>
              <p:nvPr/>
            </p:nvSpPr>
            <p:spPr>
              <a:xfrm>
                <a:off x="6821544" y="6110531"/>
                <a:ext cx="527227" cy="138165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r>
                  <a:rPr lang="ru-RU" sz="675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321/20</a:t>
                </a:r>
              </a:p>
            </p:txBody>
          </p:sp>
          <p:sp>
            <p:nvSpPr>
              <p:cNvPr id="227" name="Text Box 97"/>
              <p:cNvSpPr txBox="1">
                <a:spLocks noChangeArrowheads="1"/>
              </p:cNvSpPr>
              <p:nvPr/>
            </p:nvSpPr>
            <p:spPr bwMode="auto">
              <a:xfrm>
                <a:off x="7515563" y="6603122"/>
                <a:ext cx="1831079" cy="2625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675" b="0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- муниципальное образование</a:t>
                </a:r>
              </a:p>
            </p:txBody>
          </p:sp>
          <p:sp>
            <p:nvSpPr>
              <p:cNvPr id="228" name="Text Box 97"/>
              <p:cNvSpPr txBox="1">
                <a:spLocks noChangeArrowheads="1"/>
              </p:cNvSpPr>
              <p:nvPr/>
            </p:nvSpPr>
            <p:spPr bwMode="auto">
              <a:xfrm>
                <a:off x="7254310" y="5904606"/>
                <a:ext cx="1896493" cy="2625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675" b="0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 - линии электропередач 110 кВт</a:t>
                </a:r>
              </a:p>
            </p:txBody>
          </p:sp>
          <p:cxnSp>
            <p:nvCxnSpPr>
              <p:cNvPr id="229" name="Прямая соединительная линия 228"/>
              <p:cNvCxnSpPr/>
              <p:nvPr/>
            </p:nvCxnSpPr>
            <p:spPr>
              <a:xfrm>
                <a:off x="6955007" y="5999758"/>
                <a:ext cx="275997" cy="0"/>
              </a:xfrm>
              <a:prstGeom prst="line">
                <a:avLst/>
              </a:prstGeom>
              <a:ln w="381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0" name="Text Box 97"/>
              <p:cNvSpPr txBox="1">
                <a:spLocks noChangeArrowheads="1"/>
              </p:cNvSpPr>
              <p:nvPr/>
            </p:nvSpPr>
            <p:spPr bwMode="auto">
              <a:xfrm>
                <a:off x="7286006" y="6092783"/>
                <a:ext cx="1898652" cy="2625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127985" tIns="63994" rIns="127985" bIns="63994">
                <a:spAutoFit/>
              </a:bodyPr>
              <a:lstStyle>
                <a:lvl1pPr defTabSz="1279525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279525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279525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279525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279525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675" kern="0" dirty="0">
                    <a:solidFill>
                      <a:srgbClr val="000000"/>
                    </a:solidFill>
                    <a:latin typeface="Times New Roman" pitchFamily="18" charset="0"/>
                  </a:rPr>
                  <a:t>- </a:t>
                </a:r>
                <a:r>
                  <a:rPr lang="ru-RU" altLang="ru-RU" sz="675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rPr>
                  <a:t>протяженность ЛЭП/ТП (шт.)</a:t>
                </a:r>
              </a:p>
            </p:txBody>
          </p:sp>
        </p:grpSp>
        <p:sp>
          <p:nvSpPr>
            <p:cNvPr id="218" name="Скругленный прямоугольник 217"/>
            <p:cNvSpPr/>
            <p:nvPr/>
          </p:nvSpPr>
          <p:spPr>
            <a:xfrm>
              <a:off x="9661923" y="6214698"/>
              <a:ext cx="282820" cy="225201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675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60%</a:t>
              </a:r>
            </a:p>
          </p:txBody>
        </p:sp>
        <p:sp>
          <p:nvSpPr>
            <p:cNvPr id="219" name="Text Box 97"/>
            <p:cNvSpPr txBox="1">
              <a:spLocks noChangeArrowheads="1"/>
            </p:cNvSpPr>
            <p:nvPr/>
          </p:nvSpPr>
          <p:spPr bwMode="auto">
            <a:xfrm>
              <a:off x="10113052" y="6153650"/>
              <a:ext cx="2046139" cy="351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0200" tIns="40101" rIns="80200" bIns="40101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01689">
                <a:defRPr/>
              </a:pPr>
              <a:r>
                <a:rPr lang="ru-RU" altLang="ru-RU" sz="675" b="0" dirty="0">
                  <a:solidFill>
                    <a:srgbClr val="000000"/>
                  </a:solidFill>
                  <a:cs typeface="Arial" panose="020B0604020202020204" pitchFamily="34" charset="0"/>
                </a:rPr>
                <a:t> - износ электроэнергетических систем </a:t>
              </a:r>
            </a:p>
          </p:txBody>
        </p:sp>
        <p:sp>
          <p:nvSpPr>
            <p:cNvPr id="220" name="Прямоугольник 219"/>
            <p:cNvSpPr/>
            <p:nvPr/>
          </p:nvSpPr>
          <p:spPr>
            <a:xfrm>
              <a:off x="9477456" y="5946998"/>
              <a:ext cx="658385" cy="197832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1" tIns="34286" rIns="68571" bIns="34286" anchor="ctr"/>
            <a:lstStyle/>
            <a:p>
              <a:pPr algn="ctr"/>
              <a:r>
                <a:rPr lang="ru-RU" sz="675" kern="0" dirty="0">
                  <a:solidFill>
                    <a:prstClr val="black"/>
                  </a:solidFill>
                  <a:cs typeface="Times New Roman" panose="02020603050405020304" pitchFamily="18" charset="0"/>
                </a:rPr>
                <a:t>19/330</a:t>
              </a:r>
            </a:p>
          </p:txBody>
        </p:sp>
        <p:sp>
          <p:nvSpPr>
            <p:cNvPr id="221" name="Text Box 97"/>
            <p:cNvSpPr txBox="1">
              <a:spLocks noChangeArrowheads="1"/>
            </p:cNvSpPr>
            <p:nvPr/>
          </p:nvSpPr>
          <p:spPr bwMode="auto">
            <a:xfrm>
              <a:off x="10063858" y="5864760"/>
              <a:ext cx="1648083" cy="4430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73" tIns="63988" rIns="127973" bIns="63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675" b="0" dirty="0">
                  <a:solidFill>
                    <a:srgbClr val="000000"/>
                  </a:solidFill>
                  <a:cs typeface="Arial" panose="020B0604020202020204" pitchFamily="34" charset="0"/>
                </a:rPr>
                <a:t>- кол-во домов /населения</a:t>
              </a:r>
            </a:p>
          </p:txBody>
        </p:sp>
      </p:grpSp>
      <p:sp>
        <p:nvSpPr>
          <p:cNvPr id="231" name="Text Box 97"/>
          <p:cNvSpPr txBox="1">
            <a:spLocks noChangeArrowheads="1"/>
          </p:cNvSpPr>
          <p:nvPr/>
        </p:nvSpPr>
        <p:spPr bwMode="auto">
          <a:xfrm>
            <a:off x="7401726" y="5253615"/>
            <a:ext cx="1506131" cy="200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89" tIns="47996" rIns="95989" bIns="47996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rPr>
              <a:t>- температура, град С</a:t>
            </a:r>
          </a:p>
        </p:txBody>
      </p:sp>
      <p:sp>
        <p:nvSpPr>
          <p:cNvPr id="232" name="TextBox 23"/>
          <p:cNvSpPr txBox="1"/>
          <p:nvPr/>
        </p:nvSpPr>
        <p:spPr>
          <a:xfrm>
            <a:off x="7020651" y="5276913"/>
            <a:ext cx="383894" cy="219291"/>
          </a:xfrm>
          <a:prstGeom prst="rect">
            <a:avLst/>
          </a:prstGeom>
          <a:solidFill>
            <a:srgbClr val="4F81BD">
              <a:lumMod val="75000"/>
            </a:srgbClr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>
              <a:defRPr/>
            </a:pPr>
            <a:r>
              <a:rPr lang="ru-RU" sz="825" kern="0" dirty="0" smtClean="0">
                <a:solidFill>
                  <a:prstClr val="black"/>
                </a:solidFill>
              </a:rPr>
              <a:t>-20</a:t>
            </a:r>
            <a:endParaRPr lang="ru-RU" sz="825" kern="0" dirty="0">
              <a:solidFill>
                <a:prstClr val="black"/>
              </a:solidFill>
            </a:endParaRPr>
          </a:p>
        </p:txBody>
      </p:sp>
      <p:sp>
        <p:nvSpPr>
          <p:cNvPr id="233" name="TextBox 23"/>
          <p:cNvSpPr txBox="1"/>
          <p:nvPr/>
        </p:nvSpPr>
        <p:spPr>
          <a:xfrm>
            <a:off x="7032240" y="5431475"/>
            <a:ext cx="372305" cy="219291"/>
          </a:xfrm>
          <a:prstGeom prst="rect">
            <a:avLst/>
          </a:prstGeom>
          <a:solidFill>
            <a:srgbClr val="FF99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>
              <a:defRPr/>
            </a:pPr>
            <a:r>
              <a:rPr lang="ru-RU" sz="825" kern="0" dirty="0">
                <a:solidFill>
                  <a:prstClr val="black"/>
                </a:solidFill>
              </a:rPr>
              <a:t>3</a:t>
            </a:r>
          </a:p>
        </p:txBody>
      </p:sp>
      <p:sp>
        <p:nvSpPr>
          <p:cNvPr id="234" name="Text Box 97"/>
          <p:cNvSpPr txBox="1">
            <a:spLocks noChangeArrowheads="1"/>
          </p:cNvSpPr>
          <p:nvPr/>
        </p:nvSpPr>
        <p:spPr bwMode="auto">
          <a:xfrm>
            <a:off x="7401726" y="5421574"/>
            <a:ext cx="1018906" cy="200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89" tIns="47996" rIns="95989" bIns="47996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rPr>
              <a:t>- порывы ветра, м/с</a:t>
            </a:r>
          </a:p>
        </p:txBody>
      </p:sp>
      <p:grpSp>
        <p:nvGrpSpPr>
          <p:cNvPr id="6" name="Группа 629"/>
          <p:cNvGrpSpPr>
            <a:grpSpLocks/>
          </p:cNvGrpSpPr>
          <p:nvPr/>
        </p:nvGrpSpPr>
        <p:grpSpPr bwMode="auto">
          <a:xfrm>
            <a:off x="7140937" y="5637566"/>
            <a:ext cx="155099" cy="151307"/>
            <a:chOff x="142483" y="3760971"/>
            <a:chExt cx="346075" cy="386605"/>
          </a:xfrm>
        </p:grpSpPr>
        <p:sp>
          <p:nvSpPr>
            <p:cNvPr id="236" name="Line 281"/>
            <p:cNvSpPr>
              <a:spLocks noChangeShapeType="1"/>
            </p:cNvSpPr>
            <p:nvPr/>
          </p:nvSpPr>
          <p:spPr bwMode="auto">
            <a:xfrm>
              <a:off x="203673" y="3847248"/>
              <a:ext cx="0" cy="3003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defTabSz="958830">
                <a:buClr>
                  <a:srgbClr val="000000"/>
                </a:buClr>
                <a:buSzPct val="100000"/>
                <a:defRPr/>
              </a:pPr>
              <a:endParaRPr lang="ru-RU" sz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37" name="Freeform 285"/>
            <p:cNvSpPr>
              <a:spLocks/>
            </p:cNvSpPr>
            <p:nvPr/>
          </p:nvSpPr>
          <p:spPr bwMode="auto">
            <a:xfrm>
              <a:off x="198223" y="3795140"/>
              <a:ext cx="270456" cy="228326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2147483647 h 159"/>
                <a:gd name="T4" fmla="*/ 2147483647 w 291"/>
                <a:gd name="T5" fmla="*/ 2147483647 h 159"/>
                <a:gd name="T6" fmla="*/ 2147483647 w 291"/>
                <a:gd name="T7" fmla="*/ 2147483647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pPr defTabSz="958830">
                <a:defRPr/>
              </a:pPr>
              <a:endParaRPr lang="ru-RU" sz="600" dirty="0"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endParaRPr>
            </a:p>
          </p:txBody>
        </p:sp>
        <p:sp>
          <p:nvSpPr>
            <p:cNvPr id="238" name="Text Box 286"/>
            <p:cNvSpPr txBox="1">
              <a:spLocks noChangeArrowheads="1"/>
            </p:cNvSpPr>
            <p:nvPr/>
          </p:nvSpPr>
          <p:spPr bwMode="auto">
            <a:xfrm>
              <a:off x="142483" y="3760971"/>
              <a:ext cx="346075" cy="338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5450" tIns="42725" rIns="85450" bIns="42725">
              <a:spAutoFit/>
            </a:bodyPr>
            <a:lstStyle/>
            <a:p>
              <a:pPr algn="ctr" defTabSz="770733">
                <a:defRPr/>
              </a:pPr>
              <a:endParaRPr lang="ru-RU" sz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endParaRPr>
            </a:p>
          </p:txBody>
        </p:sp>
      </p:grpSp>
      <p:sp>
        <p:nvSpPr>
          <p:cNvPr id="239" name="Text Box 97"/>
          <p:cNvSpPr txBox="1">
            <a:spLocks noChangeArrowheads="1"/>
          </p:cNvSpPr>
          <p:nvPr/>
        </p:nvSpPr>
        <p:spPr bwMode="auto">
          <a:xfrm>
            <a:off x="7361881" y="5589192"/>
            <a:ext cx="1716335" cy="200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94" tIns="47999" rIns="95994" bIns="47999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ru-RU" altLang="ru-RU" sz="675" b="0" dirty="0">
                <a:solidFill>
                  <a:srgbClr val="000000"/>
                </a:solidFill>
                <a:cs typeface="Arial" panose="020B0604020202020204" pitchFamily="34" charset="0"/>
              </a:rPr>
              <a:t> - пожарно-спасательные формирования</a:t>
            </a:r>
          </a:p>
        </p:txBody>
      </p:sp>
      <p:grpSp>
        <p:nvGrpSpPr>
          <p:cNvPr id="7" name="Group 316"/>
          <p:cNvGrpSpPr>
            <a:grpSpLocks/>
          </p:cNvGrpSpPr>
          <p:nvPr/>
        </p:nvGrpSpPr>
        <p:grpSpPr bwMode="auto">
          <a:xfrm>
            <a:off x="7129769" y="5813186"/>
            <a:ext cx="139927" cy="111367"/>
            <a:chOff x="4727" y="2506"/>
            <a:chExt cx="706" cy="1172"/>
          </a:xfrm>
        </p:grpSpPr>
        <p:sp>
          <p:nvSpPr>
            <p:cNvPr id="241" name="Freeform 317"/>
            <p:cNvSpPr>
              <a:spLocks/>
            </p:cNvSpPr>
            <p:nvPr/>
          </p:nvSpPr>
          <p:spPr bwMode="auto">
            <a:xfrm>
              <a:off x="4727" y="3558"/>
              <a:ext cx="46" cy="120"/>
            </a:xfrm>
            <a:custGeom>
              <a:avLst/>
              <a:gdLst>
                <a:gd name="T0" fmla="*/ 0 w 139"/>
                <a:gd name="T1" fmla="*/ 107 h 135"/>
                <a:gd name="T2" fmla="*/ 0 w 139"/>
                <a:gd name="T3" fmla="*/ 73 h 135"/>
                <a:gd name="T4" fmla="*/ 5 w 139"/>
                <a:gd name="T5" fmla="*/ 73 h 135"/>
                <a:gd name="T6" fmla="*/ 5 w 139"/>
                <a:gd name="T7" fmla="*/ 37 h 135"/>
                <a:gd name="T8" fmla="*/ 10 w 139"/>
                <a:gd name="T9" fmla="*/ 37 h 135"/>
                <a:gd name="T10" fmla="*/ 10 w 139"/>
                <a:gd name="T11" fmla="*/ 0 h 135"/>
                <a:gd name="T12" fmla="*/ 15 w 139"/>
                <a:gd name="T13" fmla="*/ 0 h 135"/>
                <a:gd name="T14" fmla="*/ 15 w 139"/>
                <a:gd name="T15" fmla="*/ 107 h 135"/>
                <a:gd name="T16" fmla="*/ 0 w 139"/>
                <a:gd name="T17" fmla="*/ 107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42" name="Freeform 318"/>
            <p:cNvSpPr>
              <a:spLocks/>
            </p:cNvSpPr>
            <p:nvPr/>
          </p:nvSpPr>
          <p:spPr bwMode="auto">
            <a:xfrm>
              <a:off x="4773" y="2564"/>
              <a:ext cx="648" cy="1114"/>
            </a:xfrm>
            <a:custGeom>
              <a:avLst/>
              <a:gdLst>
                <a:gd name="T0" fmla="*/ 0 w 1946"/>
                <a:gd name="T1" fmla="*/ 971 h 1278"/>
                <a:gd name="T2" fmla="*/ 0 w 1946"/>
                <a:gd name="T3" fmla="*/ 78 h 1278"/>
                <a:gd name="T4" fmla="*/ 84 w 1946"/>
                <a:gd name="T5" fmla="*/ 78 h 1278"/>
                <a:gd name="T6" fmla="*/ 84 w 1946"/>
                <a:gd name="T7" fmla="*/ 71 h 1278"/>
                <a:gd name="T8" fmla="*/ 84 w 1946"/>
                <a:gd name="T9" fmla="*/ 62 h 1278"/>
                <a:gd name="T10" fmla="*/ 85 w 1946"/>
                <a:gd name="T11" fmla="*/ 55 h 1278"/>
                <a:gd name="T12" fmla="*/ 85 w 1946"/>
                <a:gd name="T13" fmla="*/ 48 h 1278"/>
                <a:gd name="T14" fmla="*/ 86 w 1946"/>
                <a:gd name="T15" fmla="*/ 42 h 1278"/>
                <a:gd name="T16" fmla="*/ 88 w 1946"/>
                <a:gd name="T17" fmla="*/ 35 h 1278"/>
                <a:gd name="T18" fmla="*/ 89 w 1946"/>
                <a:gd name="T19" fmla="*/ 29 h 1278"/>
                <a:gd name="T20" fmla="*/ 91 w 1946"/>
                <a:gd name="T21" fmla="*/ 23 h 1278"/>
                <a:gd name="T22" fmla="*/ 92 w 1946"/>
                <a:gd name="T23" fmla="*/ 18 h 1278"/>
                <a:gd name="T24" fmla="*/ 94 w 1946"/>
                <a:gd name="T25" fmla="*/ 14 h 1278"/>
                <a:gd name="T26" fmla="*/ 96 w 1946"/>
                <a:gd name="T27" fmla="*/ 10 h 1278"/>
                <a:gd name="T28" fmla="*/ 98 w 1946"/>
                <a:gd name="T29" fmla="*/ 6 h 1278"/>
                <a:gd name="T30" fmla="*/ 101 w 1946"/>
                <a:gd name="T31" fmla="*/ 3 h 1278"/>
                <a:gd name="T32" fmla="*/ 103 w 1946"/>
                <a:gd name="T33" fmla="*/ 3 h 1278"/>
                <a:gd name="T34" fmla="*/ 105 w 1946"/>
                <a:gd name="T35" fmla="*/ 0 h 1278"/>
                <a:gd name="T36" fmla="*/ 108 w 1946"/>
                <a:gd name="T37" fmla="*/ 0 h 1278"/>
                <a:gd name="T38" fmla="*/ 110 w 1946"/>
                <a:gd name="T39" fmla="*/ 0 h 1278"/>
                <a:gd name="T40" fmla="*/ 113 w 1946"/>
                <a:gd name="T41" fmla="*/ 3 h 1278"/>
                <a:gd name="T42" fmla="*/ 115 w 1946"/>
                <a:gd name="T43" fmla="*/ 3 h 1278"/>
                <a:gd name="T44" fmla="*/ 118 w 1946"/>
                <a:gd name="T45" fmla="*/ 6 h 1278"/>
                <a:gd name="T46" fmla="*/ 120 w 1946"/>
                <a:gd name="T47" fmla="*/ 10 h 1278"/>
                <a:gd name="T48" fmla="*/ 122 w 1946"/>
                <a:gd name="T49" fmla="*/ 14 h 1278"/>
                <a:gd name="T50" fmla="*/ 124 w 1946"/>
                <a:gd name="T51" fmla="*/ 18 h 1278"/>
                <a:gd name="T52" fmla="*/ 125 w 1946"/>
                <a:gd name="T53" fmla="*/ 23 h 1278"/>
                <a:gd name="T54" fmla="*/ 127 w 1946"/>
                <a:gd name="T55" fmla="*/ 29 h 1278"/>
                <a:gd name="T56" fmla="*/ 128 w 1946"/>
                <a:gd name="T57" fmla="*/ 35 h 1278"/>
                <a:gd name="T58" fmla="*/ 130 w 1946"/>
                <a:gd name="T59" fmla="*/ 42 h 1278"/>
                <a:gd name="T60" fmla="*/ 130 w 1946"/>
                <a:gd name="T61" fmla="*/ 48 h 1278"/>
                <a:gd name="T62" fmla="*/ 131 w 1946"/>
                <a:gd name="T63" fmla="*/ 55 h 1278"/>
                <a:gd name="T64" fmla="*/ 132 w 1946"/>
                <a:gd name="T65" fmla="*/ 62 h 1278"/>
                <a:gd name="T66" fmla="*/ 132 w 1946"/>
                <a:gd name="T67" fmla="*/ 71 h 1278"/>
                <a:gd name="T68" fmla="*/ 132 w 1946"/>
                <a:gd name="T69" fmla="*/ 78 h 1278"/>
                <a:gd name="T70" fmla="*/ 216 w 1946"/>
                <a:gd name="T71" fmla="*/ 78 h 1278"/>
                <a:gd name="T72" fmla="*/ 216 w 1946"/>
                <a:gd name="T73" fmla="*/ 970 h 1278"/>
                <a:gd name="T74" fmla="*/ 0 w 1946"/>
                <a:gd name="T75" fmla="*/ 971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43" name="Rectangle 319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44" name="Rectangle 320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45" name="Rectangle 321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46" name="Rectangle 322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47" name="Rectangle 323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48" name="Rectangle 324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49" name="Rectangle 325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50" name="Rectangle 326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51" name="Rectangle 327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52" name="Rectangle 328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53" name="Rectangle 329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54" name="Rectangle 330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55" name="Rectangle 331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56" name="Rectangle 332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57" name="Rectangle 333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58" name="Freeform 334"/>
            <p:cNvSpPr>
              <a:spLocks/>
            </p:cNvSpPr>
            <p:nvPr/>
          </p:nvSpPr>
          <p:spPr bwMode="auto">
            <a:xfrm>
              <a:off x="5024" y="3076"/>
              <a:ext cx="146" cy="89"/>
            </a:xfrm>
            <a:custGeom>
              <a:avLst/>
              <a:gdLst>
                <a:gd name="T0" fmla="*/ 48 w 440"/>
                <a:gd name="T1" fmla="*/ 78 h 102"/>
                <a:gd name="T2" fmla="*/ 48 w 440"/>
                <a:gd name="T3" fmla="*/ 70 h 102"/>
                <a:gd name="T4" fmla="*/ 48 w 440"/>
                <a:gd name="T5" fmla="*/ 63 h 102"/>
                <a:gd name="T6" fmla="*/ 47 w 440"/>
                <a:gd name="T7" fmla="*/ 55 h 102"/>
                <a:gd name="T8" fmla="*/ 46 w 440"/>
                <a:gd name="T9" fmla="*/ 49 h 102"/>
                <a:gd name="T10" fmla="*/ 45 w 440"/>
                <a:gd name="T11" fmla="*/ 42 h 102"/>
                <a:gd name="T12" fmla="*/ 44 w 440"/>
                <a:gd name="T13" fmla="*/ 35 h 102"/>
                <a:gd name="T14" fmla="*/ 43 w 440"/>
                <a:gd name="T15" fmla="*/ 29 h 102"/>
                <a:gd name="T16" fmla="*/ 41 w 440"/>
                <a:gd name="T17" fmla="*/ 23 h 102"/>
                <a:gd name="T18" fmla="*/ 39 w 440"/>
                <a:gd name="T19" fmla="*/ 18 h 102"/>
                <a:gd name="T20" fmla="*/ 38 w 440"/>
                <a:gd name="T21" fmla="*/ 14 h 102"/>
                <a:gd name="T22" fmla="*/ 36 w 440"/>
                <a:gd name="T23" fmla="*/ 10 h 102"/>
                <a:gd name="T24" fmla="*/ 34 w 440"/>
                <a:gd name="T25" fmla="*/ 6 h 102"/>
                <a:gd name="T26" fmla="*/ 32 w 440"/>
                <a:gd name="T27" fmla="*/ 3 h 102"/>
                <a:gd name="T28" fmla="*/ 29 w 440"/>
                <a:gd name="T29" fmla="*/ 3 h 102"/>
                <a:gd name="T30" fmla="*/ 27 w 440"/>
                <a:gd name="T31" fmla="*/ 0 h 102"/>
                <a:gd name="T32" fmla="*/ 24 w 440"/>
                <a:gd name="T33" fmla="*/ 0 h 102"/>
                <a:gd name="T34" fmla="*/ 22 w 440"/>
                <a:gd name="T35" fmla="*/ 0 h 102"/>
                <a:gd name="T36" fmla="*/ 19 w 440"/>
                <a:gd name="T37" fmla="*/ 3 h 102"/>
                <a:gd name="T38" fmla="*/ 17 w 440"/>
                <a:gd name="T39" fmla="*/ 3 h 102"/>
                <a:gd name="T40" fmla="*/ 15 w 440"/>
                <a:gd name="T41" fmla="*/ 6 h 102"/>
                <a:gd name="T42" fmla="*/ 13 w 440"/>
                <a:gd name="T43" fmla="*/ 10 h 102"/>
                <a:gd name="T44" fmla="*/ 11 w 440"/>
                <a:gd name="T45" fmla="*/ 14 h 102"/>
                <a:gd name="T46" fmla="*/ 9 w 440"/>
                <a:gd name="T47" fmla="*/ 18 h 102"/>
                <a:gd name="T48" fmla="*/ 7 w 440"/>
                <a:gd name="T49" fmla="*/ 23 h 102"/>
                <a:gd name="T50" fmla="*/ 6 w 440"/>
                <a:gd name="T51" fmla="*/ 29 h 102"/>
                <a:gd name="T52" fmla="*/ 4 w 440"/>
                <a:gd name="T53" fmla="*/ 35 h 102"/>
                <a:gd name="T54" fmla="*/ 3 w 440"/>
                <a:gd name="T55" fmla="*/ 42 h 102"/>
                <a:gd name="T56" fmla="*/ 2 w 440"/>
                <a:gd name="T57" fmla="*/ 49 h 102"/>
                <a:gd name="T58" fmla="*/ 1 w 440"/>
                <a:gd name="T59" fmla="*/ 55 h 102"/>
                <a:gd name="T60" fmla="*/ 0 w 440"/>
                <a:gd name="T61" fmla="*/ 63 h 102"/>
                <a:gd name="T62" fmla="*/ 0 w 440"/>
                <a:gd name="T63" fmla="*/ 70 h 102"/>
                <a:gd name="T64" fmla="*/ 0 w 440"/>
                <a:gd name="T65" fmla="*/ 78 h 102"/>
                <a:gd name="T66" fmla="*/ 48 w 440"/>
                <a:gd name="T67" fmla="*/ 78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59" name="Freeform 335"/>
            <p:cNvSpPr>
              <a:spLocks/>
            </p:cNvSpPr>
            <p:nvPr/>
          </p:nvSpPr>
          <p:spPr bwMode="auto">
            <a:xfrm>
              <a:off x="4789" y="2506"/>
              <a:ext cx="615" cy="147"/>
            </a:xfrm>
            <a:custGeom>
              <a:avLst/>
              <a:gdLst>
                <a:gd name="T0" fmla="*/ 100 w 1847"/>
                <a:gd name="T1" fmla="*/ 50 h 168"/>
                <a:gd name="T2" fmla="*/ 95 w 1847"/>
                <a:gd name="T3" fmla="*/ 53 h 168"/>
                <a:gd name="T4" fmla="*/ 91 w 1847"/>
                <a:gd name="T5" fmla="*/ 60 h 168"/>
                <a:gd name="T6" fmla="*/ 87 w 1847"/>
                <a:gd name="T7" fmla="*/ 68 h 168"/>
                <a:gd name="T8" fmla="*/ 84 w 1847"/>
                <a:gd name="T9" fmla="*/ 79 h 168"/>
                <a:gd name="T10" fmla="*/ 81 w 1847"/>
                <a:gd name="T11" fmla="*/ 92 h 168"/>
                <a:gd name="T12" fmla="*/ 79 w 1847"/>
                <a:gd name="T13" fmla="*/ 105 h 168"/>
                <a:gd name="T14" fmla="*/ 78 w 1847"/>
                <a:gd name="T15" fmla="*/ 121 h 168"/>
                <a:gd name="T16" fmla="*/ 0 w 1847"/>
                <a:gd name="T17" fmla="*/ 129 h 168"/>
                <a:gd name="T18" fmla="*/ 1 w 1847"/>
                <a:gd name="T19" fmla="*/ 88 h 168"/>
                <a:gd name="T20" fmla="*/ 6 w 1847"/>
                <a:gd name="T21" fmla="*/ 88 h 168"/>
                <a:gd name="T22" fmla="*/ 16 w 1847"/>
                <a:gd name="T23" fmla="*/ 88 h 168"/>
                <a:gd name="T24" fmla="*/ 28 w 1847"/>
                <a:gd name="T25" fmla="*/ 88 h 168"/>
                <a:gd name="T26" fmla="*/ 41 w 1847"/>
                <a:gd name="T27" fmla="*/ 88 h 168"/>
                <a:gd name="T28" fmla="*/ 54 w 1847"/>
                <a:gd name="T29" fmla="*/ 88 h 168"/>
                <a:gd name="T30" fmla="*/ 65 w 1847"/>
                <a:gd name="T31" fmla="*/ 88 h 168"/>
                <a:gd name="T32" fmla="*/ 71 w 1847"/>
                <a:gd name="T33" fmla="*/ 88 h 168"/>
                <a:gd name="T34" fmla="*/ 74 w 1847"/>
                <a:gd name="T35" fmla="*/ 80 h 168"/>
                <a:gd name="T36" fmla="*/ 76 w 1847"/>
                <a:gd name="T37" fmla="*/ 64 h 168"/>
                <a:gd name="T38" fmla="*/ 79 w 1847"/>
                <a:gd name="T39" fmla="*/ 47 h 168"/>
                <a:gd name="T40" fmla="*/ 83 w 1847"/>
                <a:gd name="T41" fmla="*/ 33 h 168"/>
                <a:gd name="T42" fmla="*/ 86 w 1847"/>
                <a:gd name="T43" fmla="*/ 21 h 168"/>
                <a:gd name="T44" fmla="*/ 91 w 1847"/>
                <a:gd name="T45" fmla="*/ 10 h 168"/>
                <a:gd name="T46" fmla="*/ 95 w 1847"/>
                <a:gd name="T47" fmla="*/ 4 h 168"/>
                <a:gd name="T48" fmla="*/ 100 w 1847"/>
                <a:gd name="T49" fmla="*/ 1 h 168"/>
                <a:gd name="T50" fmla="*/ 105 w 1847"/>
                <a:gd name="T51" fmla="*/ 1 h 168"/>
                <a:gd name="T52" fmla="*/ 110 w 1847"/>
                <a:gd name="T53" fmla="*/ 4 h 168"/>
                <a:gd name="T54" fmla="*/ 114 w 1847"/>
                <a:gd name="T55" fmla="*/ 10 h 168"/>
                <a:gd name="T56" fmla="*/ 119 w 1847"/>
                <a:gd name="T57" fmla="*/ 21 h 168"/>
                <a:gd name="T58" fmla="*/ 123 w 1847"/>
                <a:gd name="T59" fmla="*/ 33 h 168"/>
                <a:gd name="T60" fmla="*/ 126 w 1847"/>
                <a:gd name="T61" fmla="*/ 47 h 168"/>
                <a:gd name="T62" fmla="*/ 129 w 1847"/>
                <a:gd name="T63" fmla="*/ 64 h 168"/>
                <a:gd name="T64" fmla="*/ 131 w 1847"/>
                <a:gd name="T65" fmla="*/ 80 h 168"/>
                <a:gd name="T66" fmla="*/ 134 w 1847"/>
                <a:gd name="T67" fmla="*/ 88 h 168"/>
                <a:gd name="T68" fmla="*/ 140 w 1847"/>
                <a:gd name="T69" fmla="*/ 88 h 168"/>
                <a:gd name="T70" fmla="*/ 151 w 1847"/>
                <a:gd name="T71" fmla="*/ 88 h 168"/>
                <a:gd name="T72" fmla="*/ 163 w 1847"/>
                <a:gd name="T73" fmla="*/ 88 h 168"/>
                <a:gd name="T74" fmla="*/ 176 w 1847"/>
                <a:gd name="T75" fmla="*/ 88 h 168"/>
                <a:gd name="T76" fmla="*/ 189 w 1847"/>
                <a:gd name="T77" fmla="*/ 88 h 168"/>
                <a:gd name="T78" fmla="*/ 198 w 1847"/>
                <a:gd name="T79" fmla="*/ 88 h 168"/>
                <a:gd name="T80" fmla="*/ 204 w 1847"/>
                <a:gd name="T81" fmla="*/ 88 h 168"/>
                <a:gd name="T82" fmla="*/ 205 w 1847"/>
                <a:gd name="T83" fmla="*/ 129 h 168"/>
                <a:gd name="T84" fmla="*/ 127 w 1847"/>
                <a:gd name="T85" fmla="*/ 121 h 168"/>
                <a:gd name="T86" fmla="*/ 126 w 1847"/>
                <a:gd name="T87" fmla="*/ 105 h 168"/>
                <a:gd name="T88" fmla="*/ 124 w 1847"/>
                <a:gd name="T89" fmla="*/ 92 h 168"/>
                <a:gd name="T90" fmla="*/ 121 w 1847"/>
                <a:gd name="T91" fmla="*/ 79 h 168"/>
                <a:gd name="T92" fmla="*/ 118 w 1847"/>
                <a:gd name="T93" fmla="*/ 68 h 168"/>
                <a:gd name="T94" fmla="*/ 114 w 1847"/>
                <a:gd name="T95" fmla="*/ 60 h 168"/>
                <a:gd name="T96" fmla="*/ 110 w 1847"/>
                <a:gd name="T97" fmla="*/ 53 h 168"/>
                <a:gd name="T98" fmla="*/ 105 w 1847"/>
                <a:gd name="T99" fmla="*/ 5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60" name="Rectangle 336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61" name="Rectangle 337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62" name="Rectangle 338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63" name="Rectangle 339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64" name="Rectangle 340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65" name="Rectangle 341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66" name="Rectangle 342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67" name="Rectangle 343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68" name="Rectangle 344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69" name="Rectangle 34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70" name="Rectangle 346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71" name="Rectangle 347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72" name="Rectangle 348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73" name="Rectangle 349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74" name="Rectangle 350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75" name="Rectangle 351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76" name="Rectangle 352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77" name="Rectangle 353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78" name="Rectangle 354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79" name="Rectangle 355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80" name="Rectangle 356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81" name="Rectangle 357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82" name="Rectangle 358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83" name="Rectangle 359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84" name="Rectangle 360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85" name="Rectangle 361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86" name="Rectangle 362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87" name="Rectangle 363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88" name="Rectangle 364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89" name="Rectangle 365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90" name="Rectangle 366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91" name="Rectangle 367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92" name="Rectangle 368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93" name="Freeform 369"/>
            <p:cNvSpPr>
              <a:spLocks/>
            </p:cNvSpPr>
            <p:nvPr/>
          </p:nvSpPr>
          <p:spPr bwMode="auto">
            <a:xfrm>
              <a:off x="5114" y="2721"/>
              <a:ext cx="72" cy="324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94" name="Freeform 370"/>
            <p:cNvSpPr>
              <a:spLocks/>
            </p:cNvSpPr>
            <p:nvPr/>
          </p:nvSpPr>
          <p:spPr bwMode="auto">
            <a:xfrm>
              <a:off x="5176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95" name="Freeform 371"/>
            <p:cNvSpPr>
              <a:spLocks/>
            </p:cNvSpPr>
            <p:nvPr/>
          </p:nvSpPr>
          <p:spPr bwMode="auto">
            <a:xfrm>
              <a:off x="5218" y="2721"/>
              <a:ext cx="72" cy="324"/>
            </a:xfrm>
            <a:custGeom>
              <a:avLst/>
              <a:gdLst>
                <a:gd name="T0" fmla="*/ 21 w 216"/>
                <a:gd name="T1" fmla="*/ 163 h 373"/>
                <a:gd name="T2" fmla="*/ 3 w 216"/>
                <a:gd name="T3" fmla="*/ 163 h 373"/>
                <a:gd name="T4" fmla="*/ 3 w 216"/>
                <a:gd name="T5" fmla="*/ 260 h 373"/>
                <a:gd name="T6" fmla="*/ 21 w 216"/>
                <a:gd name="T7" fmla="*/ 260 h 373"/>
                <a:gd name="T8" fmla="*/ 24 w 216"/>
                <a:gd name="T9" fmla="*/ 281 h 373"/>
                <a:gd name="T10" fmla="*/ 0 w 216"/>
                <a:gd name="T11" fmla="*/ 281 h 373"/>
                <a:gd name="T12" fmla="*/ 0 w 216"/>
                <a:gd name="T13" fmla="*/ 0 h 373"/>
                <a:gd name="T14" fmla="*/ 24 w 216"/>
                <a:gd name="T15" fmla="*/ 0 h 373"/>
                <a:gd name="T16" fmla="*/ 21 w 216"/>
                <a:gd name="T17" fmla="*/ 22 h 373"/>
                <a:gd name="T18" fmla="*/ 3 w 216"/>
                <a:gd name="T19" fmla="*/ 22 h 373"/>
                <a:gd name="T20" fmla="*/ 3 w 216"/>
                <a:gd name="T21" fmla="*/ 129 h 373"/>
                <a:gd name="T22" fmla="*/ 21 w 216"/>
                <a:gd name="T23" fmla="*/ 129 h 373"/>
                <a:gd name="T24" fmla="*/ 21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96" name="Freeform 372"/>
            <p:cNvSpPr>
              <a:spLocks/>
            </p:cNvSpPr>
            <p:nvPr/>
          </p:nvSpPr>
          <p:spPr bwMode="auto">
            <a:xfrm>
              <a:off x="5280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97" name="Freeform 373"/>
            <p:cNvSpPr>
              <a:spLocks/>
            </p:cNvSpPr>
            <p:nvPr/>
          </p:nvSpPr>
          <p:spPr bwMode="auto">
            <a:xfrm>
              <a:off x="5324" y="2721"/>
              <a:ext cx="72" cy="324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98" name="Freeform 374"/>
            <p:cNvSpPr>
              <a:spLocks/>
            </p:cNvSpPr>
            <p:nvPr/>
          </p:nvSpPr>
          <p:spPr bwMode="auto">
            <a:xfrm>
              <a:off x="5386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299" name="Freeform 375"/>
            <p:cNvSpPr>
              <a:spLocks/>
            </p:cNvSpPr>
            <p:nvPr/>
          </p:nvSpPr>
          <p:spPr bwMode="auto">
            <a:xfrm>
              <a:off x="5218" y="3139"/>
              <a:ext cx="72" cy="324"/>
            </a:xfrm>
            <a:custGeom>
              <a:avLst/>
              <a:gdLst>
                <a:gd name="T0" fmla="*/ 21 w 216"/>
                <a:gd name="T1" fmla="*/ 165 h 372"/>
                <a:gd name="T2" fmla="*/ 3 w 216"/>
                <a:gd name="T3" fmla="*/ 165 h 372"/>
                <a:gd name="T4" fmla="*/ 3 w 216"/>
                <a:gd name="T5" fmla="*/ 260 h 372"/>
                <a:gd name="T6" fmla="*/ 21 w 216"/>
                <a:gd name="T7" fmla="*/ 260 h 372"/>
                <a:gd name="T8" fmla="*/ 24 w 216"/>
                <a:gd name="T9" fmla="*/ 282 h 372"/>
                <a:gd name="T10" fmla="*/ 0 w 216"/>
                <a:gd name="T11" fmla="*/ 282 h 372"/>
                <a:gd name="T12" fmla="*/ 0 w 216"/>
                <a:gd name="T13" fmla="*/ 0 h 372"/>
                <a:gd name="T14" fmla="*/ 24 w 216"/>
                <a:gd name="T15" fmla="*/ 0 h 372"/>
                <a:gd name="T16" fmla="*/ 21 w 216"/>
                <a:gd name="T17" fmla="*/ 21 h 372"/>
                <a:gd name="T18" fmla="*/ 3 w 216"/>
                <a:gd name="T19" fmla="*/ 21 h 372"/>
                <a:gd name="T20" fmla="*/ 3 w 216"/>
                <a:gd name="T21" fmla="*/ 130 h 372"/>
                <a:gd name="T22" fmla="*/ 21 w 216"/>
                <a:gd name="T23" fmla="*/ 130 h 372"/>
                <a:gd name="T24" fmla="*/ 21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300" name="Freeform 376"/>
            <p:cNvSpPr>
              <a:spLocks/>
            </p:cNvSpPr>
            <p:nvPr/>
          </p:nvSpPr>
          <p:spPr bwMode="auto">
            <a:xfrm>
              <a:off x="5280" y="3139"/>
              <a:ext cx="10" cy="324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301" name="Freeform 377"/>
            <p:cNvSpPr>
              <a:spLocks/>
            </p:cNvSpPr>
            <p:nvPr/>
          </p:nvSpPr>
          <p:spPr bwMode="auto">
            <a:xfrm>
              <a:off x="5324" y="3139"/>
              <a:ext cx="72" cy="324"/>
            </a:xfrm>
            <a:custGeom>
              <a:avLst/>
              <a:gdLst>
                <a:gd name="T0" fmla="*/ 21 w 217"/>
                <a:gd name="T1" fmla="*/ 165 h 372"/>
                <a:gd name="T2" fmla="*/ 3 w 217"/>
                <a:gd name="T3" fmla="*/ 165 h 372"/>
                <a:gd name="T4" fmla="*/ 3 w 217"/>
                <a:gd name="T5" fmla="*/ 260 h 372"/>
                <a:gd name="T6" fmla="*/ 21 w 217"/>
                <a:gd name="T7" fmla="*/ 260 h 372"/>
                <a:gd name="T8" fmla="*/ 24 w 217"/>
                <a:gd name="T9" fmla="*/ 282 h 372"/>
                <a:gd name="T10" fmla="*/ 0 w 217"/>
                <a:gd name="T11" fmla="*/ 282 h 372"/>
                <a:gd name="T12" fmla="*/ 0 w 217"/>
                <a:gd name="T13" fmla="*/ 0 h 372"/>
                <a:gd name="T14" fmla="*/ 24 w 217"/>
                <a:gd name="T15" fmla="*/ 0 h 372"/>
                <a:gd name="T16" fmla="*/ 21 w 217"/>
                <a:gd name="T17" fmla="*/ 21 h 372"/>
                <a:gd name="T18" fmla="*/ 3 w 217"/>
                <a:gd name="T19" fmla="*/ 21 h 372"/>
                <a:gd name="T20" fmla="*/ 3 w 217"/>
                <a:gd name="T21" fmla="*/ 130 h 372"/>
                <a:gd name="T22" fmla="*/ 21 w 217"/>
                <a:gd name="T23" fmla="*/ 130 h 372"/>
                <a:gd name="T24" fmla="*/ 21 w 217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302" name="Freeform 378"/>
            <p:cNvSpPr>
              <a:spLocks/>
            </p:cNvSpPr>
            <p:nvPr/>
          </p:nvSpPr>
          <p:spPr bwMode="auto">
            <a:xfrm>
              <a:off x="5386" y="3139"/>
              <a:ext cx="10" cy="324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303" name="Freeform 379"/>
            <p:cNvSpPr>
              <a:spLocks/>
            </p:cNvSpPr>
            <p:nvPr/>
          </p:nvSpPr>
          <p:spPr bwMode="auto">
            <a:xfrm>
              <a:off x="5008" y="2721"/>
              <a:ext cx="72" cy="324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304" name="Freeform 380"/>
            <p:cNvSpPr>
              <a:spLocks/>
            </p:cNvSpPr>
            <p:nvPr/>
          </p:nvSpPr>
          <p:spPr bwMode="auto">
            <a:xfrm>
              <a:off x="5008" y="2721"/>
              <a:ext cx="10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305" name="Freeform 381"/>
            <p:cNvSpPr>
              <a:spLocks/>
            </p:cNvSpPr>
            <p:nvPr/>
          </p:nvSpPr>
          <p:spPr bwMode="auto">
            <a:xfrm>
              <a:off x="4903" y="2721"/>
              <a:ext cx="71" cy="324"/>
            </a:xfrm>
            <a:custGeom>
              <a:avLst/>
              <a:gdLst>
                <a:gd name="T0" fmla="*/ 3 w 216"/>
                <a:gd name="T1" fmla="*/ 163 h 373"/>
                <a:gd name="T2" fmla="*/ 20 w 216"/>
                <a:gd name="T3" fmla="*/ 163 h 373"/>
                <a:gd name="T4" fmla="*/ 20 w 216"/>
                <a:gd name="T5" fmla="*/ 260 h 373"/>
                <a:gd name="T6" fmla="*/ 3 w 216"/>
                <a:gd name="T7" fmla="*/ 260 h 373"/>
                <a:gd name="T8" fmla="*/ 0 w 216"/>
                <a:gd name="T9" fmla="*/ 281 h 373"/>
                <a:gd name="T10" fmla="*/ 23 w 216"/>
                <a:gd name="T11" fmla="*/ 281 h 373"/>
                <a:gd name="T12" fmla="*/ 23 w 216"/>
                <a:gd name="T13" fmla="*/ 0 h 373"/>
                <a:gd name="T14" fmla="*/ 0 w 216"/>
                <a:gd name="T15" fmla="*/ 0 h 373"/>
                <a:gd name="T16" fmla="*/ 3 w 216"/>
                <a:gd name="T17" fmla="*/ 22 h 373"/>
                <a:gd name="T18" fmla="*/ 20 w 216"/>
                <a:gd name="T19" fmla="*/ 22 h 373"/>
                <a:gd name="T20" fmla="*/ 20 w 216"/>
                <a:gd name="T21" fmla="*/ 129 h 373"/>
                <a:gd name="T22" fmla="*/ 3 w 216"/>
                <a:gd name="T23" fmla="*/ 129 h 373"/>
                <a:gd name="T24" fmla="*/ 3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306" name="Freeform 382"/>
            <p:cNvSpPr>
              <a:spLocks/>
            </p:cNvSpPr>
            <p:nvPr/>
          </p:nvSpPr>
          <p:spPr bwMode="auto">
            <a:xfrm>
              <a:off x="4903" y="2721"/>
              <a:ext cx="9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307" name="Freeform 383"/>
            <p:cNvSpPr>
              <a:spLocks/>
            </p:cNvSpPr>
            <p:nvPr/>
          </p:nvSpPr>
          <p:spPr bwMode="auto">
            <a:xfrm>
              <a:off x="4799" y="2721"/>
              <a:ext cx="72" cy="324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308" name="Freeform 384"/>
            <p:cNvSpPr>
              <a:spLocks/>
            </p:cNvSpPr>
            <p:nvPr/>
          </p:nvSpPr>
          <p:spPr bwMode="auto">
            <a:xfrm>
              <a:off x="4799" y="2721"/>
              <a:ext cx="10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309" name="Freeform 386"/>
            <p:cNvSpPr>
              <a:spLocks/>
            </p:cNvSpPr>
            <p:nvPr/>
          </p:nvSpPr>
          <p:spPr bwMode="auto">
            <a:xfrm>
              <a:off x="4903" y="3139"/>
              <a:ext cx="9" cy="324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310" name="Freeform 387"/>
            <p:cNvSpPr>
              <a:spLocks/>
            </p:cNvSpPr>
            <p:nvPr/>
          </p:nvSpPr>
          <p:spPr bwMode="auto">
            <a:xfrm>
              <a:off x="4799" y="3139"/>
              <a:ext cx="72" cy="324"/>
            </a:xfrm>
            <a:custGeom>
              <a:avLst/>
              <a:gdLst>
                <a:gd name="T0" fmla="*/ 3 w 215"/>
                <a:gd name="T1" fmla="*/ 165 h 372"/>
                <a:gd name="T2" fmla="*/ 21 w 215"/>
                <a:gd name="T3" fmla="*/ 165 h 372"/>
                <a:gd name="T4" fmla="*/ 21 w 215"/>
                <a:gd name="T5" fmla="*/ 260 h 372"/>
                <a:gd name="T6" fmla="*/ 3 w 215"/>
                <a:gd name="T7" fmla="*/ 260 h 372"/>
                <a:gd name="T8" fmla="*/ 0 w 215"/>
                <a:gd name="T9" fmla="*/ 282 h 372"/>
                <a:gd name="T10" fmla="*/ 24 w 215"/>
                <a:gd name="T11" fmla="*/ 282 h 372"/>
                <a:gd name="T12" fmla="*/ 24 w 215"/>
                <a:gd name="T13" fmla="*/ 0 h 372"/>
                <a:gd name="T14" fmla="*/ 0 w 215"/>
                <a:gd name="T15" fmla="*/ 0 h 372"/>
                <a:gd name="T16" fmla="*/ 3 w 215"/>
                <a:gd name="T17" fmla="*/ 21 h 372"/>
                <a:gd name="T18" fmla="*/ 21 w 215"/>
                <a:gd name="T19" fmla="*/ 21 h 372"/>
                <a:gd name="T20" fmla="*/ 21 w 215"/>
                <a:gd name="T21" fmla="*/ 130 h 372"/>
                <a:gd name="T22" fmla="*/ 3 w 215"/>
                <a:gd name="T23" fmla="*/ 130 h 372"/>
                <a:gd name="T24" fmla="*/ 3 w 215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311" name="Freeform 388"/>
            <p:cNvSpPr>
              <a:spLocks/>
            </p:cNvSpPr>
            <p:nvPr/>
          </p:nvSpPr>
          <p:spPr bwMode="auto">
            <a:xfrm>
              <a:off x="4799" y="3139"/>
              <a:ext cx="10" cy="324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312" name="Rectangle 389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313" name="Rectangle 390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314" name="Rectangle 391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315" name="Rectangle 392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316" name="Rectangle 393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317" name="Rectangle 394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  <p:sp>
          <p:nvSpPr>
            <p:cNvPr id="318" name="Freeform 395"/>
            <p:cNvSpPr>
              <a:spLocks/>
            </p:cNvSpPr>
            <p:nvPr/>
          </p:nvSpPr>
          <p:spPr bwMode="auto">
            <a:xfrm>
              <a:off x="4986" y="2736"/>
              <a:ext cx="12" cy="37"/>
            </a:xfrm>
            <a:custGeom>
              <a:avLst/>
              <a:gdLst>
                <a:gd name="T0" fmla="*/ 2 w 37"/>
                <a:gd name="T1" fmla="*/ 36 h 38"/>
                <a:gd name="T2" fmla="*/ 3 w 37"/>
                <a:gd name="T3" fmla="*/ 34 h 38"/>
                <a:gd name="T4" fmla="*/ 3 w 37"/>
                <a:gd name="T5" fmla="*/ 30 h 38"/>
                <a:gd name="T6" fmla="*/ 4 w 37"/>
                <a:gd name="T7" fmla="*/ 23 h 38"/>
                <a:gd name="T8" fmla="*/ 4 w 37"/>
                <a:gd name="T9" fmla="*/ 19 h 38"/>
                <a:gd name="T10" fmla="*/ 4 w 37"/>
                <a:gd name="T11" fmla="*/ 12 h 38"/>
                <a:gd name="T12" fmla="*/ 3 w 37"/>
                <a:gd name="T13" fmla="*/ 5 h 38"/>
                <a:gd name="T14" fmla="*/ 3 w 37"/>
                <a:gd name="T15" fmla="*/ 1 h 38"/>
                <a:gd name="T16" fmla="*/ 2 w 37"/>
                <a:gd name="T17" fmla="*/ 0 h 38"/>
                <a:gd name="T18" fmla="*/ 1 w 37"/>
                <a:gd name="T19" fmla="*/ 1 h 38"/>
                <a:gd name="T20" fmla="*/ 1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23 h 38"/>
                <a:gd name="T28" fmla="*/ 1 w 37"/>
                <a:gd name="T29" fmla="*/ 30 h 38"/>
                <a:gd name="T30" fmla="*/ 1 w 37"/>
                <a:gd name="T31" fmla="*/ 34 h 38"/>
                <a:gd name="T32" fmla="*/ 2 w 37"/>
                <a:gd name="T33" fmla="*/ 36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latin typeface="Calibri" pitchFamily="34" charset="0"/>
              </a:endParaRPr>
            </a:p>
          </p:txBody>
        </p:sp>
      </p:grpSp>
      <p:sp>
        <p:nvSpPr>
          <p:cNvPr id="319" name="Text Box 97"/>
          <p:cNvSpPr txBox="1">
            <a:spLocks noChangeArrowheads="1"/>
          </p:cNvSpPr>
          <p:nvPr/>
        </p:nvSpPr>
        <p:spPr bwMode="auto">
          <a:xfrm>
            <a:off x="7347079" y="5753917"/>
            <a:ext cx="1396058" cy="200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94" tIns="47999" rIns="95994" bIns="47999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ru-RU" altLang="ru-RU" sz="675" b="0" dirty="0">
                <a:solidFill>
                  <a:srgbClr val="000000"/>
                </a:solidFill>
                <a:cs typeface="Arial" panose="020B0604020202020204" pitchFamily="34" charset="0"/>
              </a:rPr>
              <a:t> - социально-значимый объект</a:t>
            </a:r>
          </a:p>
        </p:txBody>
      </p:sp>
      <p:grpSp>
        <p:nvGrpSpPr>
          <p:cNvPr id="8" name="Группа 119"/>
          <p:cNvGrpSpPr>
            <a:grpSpLocks/>
          </p:cNvGrpSpPr>
          <p:nvPr/>
        </p:nvGrpSpPr>
        <p:grpSpPr bwMode="auto">
          <a:xfrm>
            <a:off x="7140895" y="5947969"/>
            <a:ext cx="117979" cy="105169"/>
            <a:chOff x="214313" y="8958263"/>
            <a:chExt cx="642937" cy="500062"/>
          </a:xfrm>
        </p:grpSpPr>
        <p:sp>
          <p:nvSpPr>
            <p:cNvPr id="321" name="Прямоугольник 15"/>
            <p:cNvSpPr>
              <a:spLocks noChangeArrowheads="1"/>
            </p:cNvSpPr>
            <p:nvPr/>
          </p:nvSpPr>
          <p:spPr bwMode="auto">
            <a:xfrm>
              <a:off x="214313" y="9172575"/>
              <a:ext cx="642937" cy="285750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defTabSz="958055"/>
              <a:endParaRPr lang="ru-RU" sz="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2" name="Равнобедренный треугольник 16"/>
            <p:cNvSpPr>
              <a:spLocks noChangeArrowheads="1"/>
            </p:cNvSpPr>
            <p:nvPr/>
          </p:nvSpPr>
          <p:spPr bwMode="auto">
            <a:xfrm>
              <a:off x="214313" y="8958263"/>
              <a:ext cx="642937" cy="214312"/>
            </a:xfrm>
            <a:prstGeom prst="triangle">
              <a:avLst>
                <a:gd name="adj" fmla="val 50000"/>
              </a:avLst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defTabSz="958055"/>
              <a:endParaRPr lang="ru-RU" sz="6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9" name="Группа 21"/>
            <p:cNvGrpSpPr>
              <a:grpSpLocks/>
            </p:cNvGrpSpPr>
            <p:nvPr/>
          </p:nvGrpSpPr>
          <p:grpSpPr bwMode="auto">
            <a:xfrm>
              <a:off x="463631" y="9009063"/>
              <a:ext cx="142876" cy="142875"/>
              <a:chOff x="11544336" y="8944798"/>
              <a:chExt cx="142876" cy="142876"/>
            </a:xfrm>
          </p:grpSpPr>
          <p:cxnSp>
            <p:nvCxnSpPr>
              <p:cNvPr id="324" name="Прямая соединительная линия 18"/>
              <p:cNvCxnSpPr>
                <a:cxnSpLocks noChangeShapeType="1"/>
              </p:cNvCxnSpPr>
              <p:nvPr/>
            </p:nvCxnSpPr>
            <p:spPr bwMode="auto">
              <a:xfrm rot="5400000">
                <a:off x="11544336" y="9015442"/>
                <a:ext cx="142876" cy="1588"/>
              </a:xfrm>
              <a:prstGeom prst="line">
                <a:avLst/>
              </a:prstGeom>
              <a:noFill/>
              <a:ln w="19050" algn="ctr">
                <a:solidFill>
                  <a:srgbClr val="FF0000"/>
                </a:solidFill>
                <a:round/>
                <a:headEnd/>
                <a:tailEnd/>
              </a:ln>
            </p:spPr>
          </p:cxnSp>
          <p:cxnSp>
            <p:nvCxnSpPr>
              <p:cNvPr id="325" name="Прямая соединительная линия 20"/>
              <p:cNvCxnSpPr>
                <a:cxnSpLocks noChangeShapeType="1"/>
              </p:cNvCxnSpPr>
              <p:nvPr/>
            </p:nvCxnSpPr>
            <p:spPr bwMode="auto">
              <a:xfrm>
                <a:off x="11544336" y="9015442"/>
                <a:ext cx="142876" cy="1588"/>
              </a:xfrm>
              <a:prstGeom prst="line">
                <a:avLst/>
              </a:prstGeom>
              <a:noFill/>
              <a:ln w="19050" algn="ctr">
                <a:solidFill>
                  <a:srgbClr val="FF0000"/>
                </a:solidFill>
                <a:round/>
                <a:headEnd/>
                <a:tailEnd/>
              </a:ln>
            </p:spPr>
          </p:cxnSp>
        </p:grpSp>
      </p:grpSp>
      <p:sp>
        <p:nvSpPr>
          <p:cNvPr id="326" name="Text Box 97"/>
          <p:cNvSpPr txBox="1">
            <a:spLocks noChangeArrowheads="1"/>
          </p:cNvSpPr>
          <p:nvPr/>
        </p:nvSpPr>
        <p:spPr bwMode="auto">
          <a:xfrm>
            <a:off x="7342768" y="5892760"/>
            <a:ext cx="1373860" cy="200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94" tIns="47999" rIns="95994" bIns="47999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ru-RU" altLang="ru-RU" sz="675" b="0" dirty="0">
                <a:solidFill>
                  <a:srgbClr val="000000"/>
                </a:solidFill>
                <a:cs typeface="Arial" panose="020B0604020202020204" pitchFamily="34" charset="0"/>
              </a:rPr>
              <a:t> - больница</a:t>
            </a:r>
          </a:p>
        </p:txBody>
      </p:sp>
      <p:sp>
        <p:nvSpPr>
          <p:cNvPr id="327" name="Прямоугольник 326"/>
          <p:cNvSpPr/>
          <p:nvPr/>
        </p:nvSpPr>
        <p:spPr>
          <a:xfrm>
            <a:off x="6457950" y="540920"/>
            <a:ext cx="2678833" cy="19831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1" tIns="19286" rIns="38571" bIns="19286" rtlCol="0" anchor="ctr"/>
          <a:lstStyle>
            <a:defPPr>
              <a:defRPr lang="ru-RU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Трехмерная модель участка</a:t>
            </a:r>
          </a:p>
        </p:txBody>
      </p:sp>
      <p:sp>
        <p:nvSpPr>
          <p:cNvPr id="328" name="Text Box 2"/>
          <p:cNvSpPr txBox="1">
            <a:spLocks noChangeArrowheads="1"/>
          </p:cNvSpPr>
          <p:nvPr/>
        </p:nvSpPr>
        <p:spPr bwMode="auto">
          <a:xfrm>
            <a:off x="-576" y="-11061"/>
            <a:ext cx="9136783" cy="54956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26214" tIns="13108" rIns="26214" bIns="13108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ИНФОРМАЦИОННЫЕ МАТЕРИАЛЫ ПО </a:t>
            </a:r>
            <a:r>
              <a:rPr lang="ru-RU" altLang="ru-RU" dirty="0"/>
              <a:t>НИЗКИМ ТЕМПЕРАТУРАМ </a:t>
            </a:r>
            <a:r>
              <a:rPr lang="ru-RU" dirty="0" smtClean="0"/>
              <a:t>НА </a:t>
            </a:r>
            <a:r>
              <a:rPr lang="ru-RU" dirty="0"/>
              <a:t>ТЕРРИТОРИИ</a:t>
            </a:r>
          </a:p>
          <a:p>
            <a:pPr lvl="0" defTabSz="1172488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 smtClean="0"/>
              <a:t>КВАРКЕНСКОГО РАЙОНА </a:t>
            </a:r>
            <a:r>
              <a:rPr lang="ru-RU" dirty="0">
                <a:solidFill>
                  <a:prstClr val="white"/>
                </a:solidFill>
              </a:rPr>
              <a:t>ОРЕНБУРГСКОЙ ОБЛАСТИ (РИСК </a:t>
            </a:r>
          </a:p>
          <a:p>
            <a:pPr lvl="0" defTabSz="1172488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prstClr val="white"/>
                </a:solidFill>
              </a:rPr>
              <a:t>НАРУШЕНИЯ ЭЛЕКТРОСНАБЖЕНИЯ НА </a:t>
            </a:r>
            <a:r>
              <a:rPr lang="ru-RU" dirty="0" smtClean="0">
                <a:solidFill>
                  <a:prstClr val="white"/>
                </a:solidFill>
              </a:rPr>
              <a:t>26.02.2021</a:t>
            </a:r>
            <a:r>
              <a:rPr lang="ru-RU" dirty="0">
                <a:solidFill>
                  <a:prstClr val="white"/>
                </a:solidFill>
              </a:rPr>
              <a:t>)</a:t>
            </a:r>
          </a:p>
        </p:txBody>
      </p:sp>
      <p:sp>
        <p:nvSpPr>
          <p:cNvPr id="329" name="Прямоугольник 328"/>
          <p:cNvSpPr/>
          <p:nvPr/>
        </p:nvSpPr>
        <p:spPr>
          <a:xfrm>
            <a:off x="938602" y="1654584"/>
            <a:ext cx="873126" cy="130173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5888" tIns="52943" rIns="105888" bIns="52943" anchor="ctr"/>
          <a:lstStyle/>
          <a:p>
            <a:pPr marL="0" marR="0" lvl="0" indent="0" algn="ctr" defTabSz="10588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5269/19550</a:t>
            </a:r>
          </a:p>
        </p:txBody>
      </p:sp>
      <p:sp>
        <p:nvSpPr>
          <p:cNvPr id="330" name="TextBox 23"/>
          <p:cNvSpPr txBox="1"/>
          <p:nvPr/>
        </p:nvSpPr>
        <p:spPr bwMode="auto">
          <a:xfrm>
            <a:off x="1452909" y="1230231"/>
            <a:ext cx="334395" cy="230451"/>
          </a:xfrm>
          <a:prstGeom prst="rect">
            <a:avLst/>
          </a:prstGeom>
          <a:solidFill>
            <a:srgbClr val="FF9900"/>
          </a:solidFill>
          <a:effectLst>
            <a:softEdge rad="63500"/>
          </a:effec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 marL="0" marR="0" lvl="0" indent="0" algn="ctr" defTabSz="10588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</a:t>
            </a:r>
            <a:endParaRPr kumimoji="0" lang="ru-RU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331" name="TextBox 23"/>
          <p:cNvSpPr txBox="1"/>
          <p:nvPr/>
        </p:nvSpPr>
        <p:spPr bwMode="auto">
          <a:xfrm>
            <a:off x="1065601" y="1245745"/>
            <a:ext cx="419015" cy="233878"/>
          </a:xfrm>
          <a:prstGeom prst="rect">
            <a:avLst/>
          </a:prstGeom>
          <a:solidFill>
            <a:schemeClr val="accent1">
              <a:lumMod val="75000"/>
            </a:schemeClr>
          </a:solidFill>
          <a:effectLst>
            <a:softEdge rad="63500"/>
          </a:effectLst>
        </p:spPr>
        <p:txBody>
          <a:bodyPr wrap="square" lIns="105888" tIns="52943" rIns="105888" bIns="52943"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25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-35</a:t>
            </a:r>
            <a:endParaRPr kumimoji="0" lang="ru-RU" sz="82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32" name="Прямоугольник 331"/>
          <p:cNvSpPr/>
          <p:nvPr/>
        </p:nvSpPr>
        <p:spPr>
          <a:xfrm>
            <a:off x="1177229" y="1480431"/>
            <a:ext cx="641233" cy="160528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381/</a:t>
            </a: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167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33" name="Скругленный прямоугольник 332"/>
          <p:cNvSpPr/>
          <p:nvPr/>
        </p:nvSpPr>
        <p:spPr>
          <a:xfrm>
            <a:off x="940246" y="1486307"/>
            <a:ext cx="231068" cy="14984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</a:t>
            </a: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xmlns="" val="182965710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42" fill="hold"/>
                                        <p:tgtEl>
                                          <p:spTgt spid="2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023" t="27643" r="4405" b="10476"/>
          <a:stretch/>
        </p:blipFill>
        <p:spPr bwMode="auto">
          <a:xfrm>
            <a:off x="-9733" y="577538"/>
            <a:ext cx="9153733" cy="628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16"/>
          <p:cNvGrpSpPr>
            <a:grpSpLocks/>
          </p:cNvGrpSpPr>
          <p:nvPr/>
        </p:nvGrpSpPr>
        <p:grpSpPr bwMode="auto">
          <a:xfrm>
            <a:off x="3765886" y="3292722"/>
            <a:ext cx="210776" cy="210114"/>
            <a:chOff x="4727" y="2506"/>
            <a:chExt cx="706" cy="1172"/>
          </a:xfrm>
        </p:grpSpPr>
        <p:sp>
          <p:nvSpPr>
            <p:cNvPr id="1217" name="Freeform 317"/>
            <p:cNvSpPr>
              <a:spLocks/>
            </p:cNvSpPr>
            <p:nvPr/>
          </p:nvSpPr>
          <p:spPr bwMode="auto">
            <a:xfrm>
              <a:off x="4727" y="3558"/>
              <a:ext cx="46" cy="120"/>
            </a:xfrm>
            <a:custGeom>
              <a:avLst/>
              <a:gdLst>
                <a:gd name="T0" fmla="*/ 0 w 139"/>
                <a:gd name="T1" fmla="*/ 107 h 135"/>
                <a:gd name="T2" fmla="*/ 0 w 139"/>
                <a:gd name="T3" fmla="*/ 73 h 135"/>
                <a:gd name="T4" fmla="*/ 5 w 139"/>
                <a:gd name="T5" fmla="*/ 73 h 135"/>
                <a:gd name="T6" fmla="*/ 5 w 139"/>
                <a:gd name="T7" fmla="*/ 37 h 135"/>
                <a:gd name="T8" fmla="*/ 10 w 139"/>
                <a:gd name="T9" fmla="*/ 37 h 135"/>
                <a:gd name="T10" fmla="*/ 10 w 139"/>
                <a:gd name="T11" fmla="*/ 0 h 135"/>
                <a:gd name="T12" fmla="*/ 15 w 139"/>
                <a:gd name="T13" fmla="*/ 0 h 135"/>
                <a:gd name="T14" fmla="*/ 15 w 139"/>
                <a:gd name="T15" fmla="*/ 107 h 135"/>
                <a:gd name="T16" fmla="*/ 0 w 139"/>
                <a:gd name="T17" fmla="*/ 107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18" name="Freeform 318"/>
            <p:cNvSpPr>
              <a:spLocks/>
            </p:cNvSpPr>
            <p:nvPr/>
          </p:nvSpPr>
          <p:spPr bwMode="auto">
            <a:xfrm>
              <a:off x="4773" y="2564"/>
              <a:ext cx="648" cy="1114"/>
            </a:xfrm>
            <a:custGeom>
              <a:avLst/>
              <a:gdLst>
                <a:gd name="T0" fmla="*/ 0 w 1946"/>
                <a:gd name="T1" fmla="*/ 971 h 1278"/>
                <a:gd name="T2" fmla="*/ 0 w 1946"/>
                <a:gd name="T3" fmla="*/ 78 h 1278"/>
                <a:gd name="T4" fmla="*/ 84 w 1946"/>
                <a:gd name="T5" fmla="*/ 78 h 1278"/>
                <a:gd name="T6" fmla="*/ 84 w 1946"/>
                <a:gd name="T7" fmla="*/ 71 h 1278"/>
                <a:gd name="T8" fmla="*/ 84 w 1946"/>
                <a:gd name="T9" fmla="*/ 62 h 1278"/>
                <a:gd name="T10" fmla="*/ 85 w 1946"/>
                <a:gd name="T11" fmla="*/ 55 h 1278"/>
                <a:gd name="T12" fmla="*/ 85 w 1946"/>
                <a:gd name="T13" fmla="*/ 48 h 1278"/>
                <a:gd name="T14" fmla="*/ 86 w 1946"/>
                <a:gd name="T15" fmla="*/ 42 h 1278"/>
                <a:gd name="T16" fmla="*/ 88 w 1946"/>
                <a:gd name="T17" fmla="*/ 35 h 1278"/>
                <a:gd name="T18" fmla="*/ 89 w 1946"/>
                <a:gd name="T19" fmla="*/ 29 h 1278"/>
                <a:gd name="T20" fmla="*/ 91 w 1946"/>
                <a:gd name="T21" fmla="*/ 23 h 1278"/>
                <a:gd name="T22" fmla="*/ 92 w 1946"/>
                <a:gd name="T23" fmla="*/ 18 h 1278"/>
                <a:gd name="T24" fmla="*/ 94 w 1946"/>
                <a:gd name="T25" fmla="*/ 14 h 1278"/>
                <a:gd name="T26" fmla="*/ 96 w 1946"/>
                <a:gd name="T27" fmla="*/ 10 h 1278"/>
                <a:gd name="T28" fmla="*/ 98 w 1946"/>
                <a:gd name="T29" fmla="*/ 6 h 1278"/>
                <a:gd name="T30" fmla="*/ 101 w 1946"/>
                <a:gd name="T31" fmla="*/ 3 h 1278"/>
                <a:gd name="T32" fmla="*/ 103 w 1946"/>
                <a:gd name="T33" fmla="*/ 3 h 1278"/>
                <a:gd name="T34" fmla="*/ 105 w 1946"/>
                <a:gd name="T35" fmla="*/ 0 h 1278"/>
                <a:gd name="T36" fmla="*/ 108 w 1946"/>
                <a:gd name="T37" fmla="*/ 0 h 1278"/>
                <a:gd name="T38" fmla="*/ 110 w 1946"/>
                <a:gd name="T39" fmla="*/ 0 h 1278"/>
                <a:gd name="T40" fmla="*/ 113 w 1946"/>
                <a:gd name="T41" fmla="*/ 3 h 1278"/>
                <a:gd name="T42" fmla="*/ 115 w 1946"/>
                <a:gd name="T43" fmla="*/ 3 h 1278"/>
                <a:gd name="T44" fmla="*/ 118 w 1946"/>
                <a:gd name="T45" fmla="*/ 6 h 1278"/>
                <a:gd name="T46" fmla="*/ 120 w 1946"/>
                <a:gd name="T47" fmla="*/ 10 h 1278"/>
                <a:gd name="T48" fmla="*/ 122 w 1946"/>
                <a:gd name="T49" fmla="*/ 14 h 1278"/>
                <a:gd name="T50" fmla="*/ 124 w 1946"/>
                <a:gd name="T51" fmla="*/ 18 h 1278"/>
                <a:gd name="T52" fmla="*/ 125 w 1946"/>
                <a:gd name="T53" fmla="*/ 23 h 1278"/>
                <a:gd name="T54" fmla="*/ 127 w 1946"/>
                <a:gd name="T55" fmla="*/ 29 h 1278"/>
                <a:gd name="T56" fmla="*/ 128 w 1946"/>
                <a:gd name="T57" fmla="*/ 35 h 1278"/>
                <a:gd name="T58" fmla="*/ 130 w 1946"/>
                <a:gd name="T59" fmla="*/ 42 h 1278"/>
                <a:gd name="T60" fmla="*/ 130 w 1946"/>
                <a:gd name="T61" fmla="*/ 48 h 1278"/>
                <a:gd name="T62" fmla="*/ 131 w 1946"/>
                <a:gd name="T63" fmla="*/ 55 h 1278"/>
                <a:gd name="T64" fmla="*/ 132 w 1946"/>
                <a:gd name="T65" fmla="*/ 62 h 1278"/>
                <a:gd name="T66" fmla="*/ 132 w 1946"/>
                <a:gd name="T67" fmla="*/ 71 h 1278"/>
                <a:gd name="T68" fmla="*/ 132 w 1946"/>
                <a:gd name="T69" fmla="*/ 78 h 1278"/>
                <a:gd name="T70" fmla="*/ 216 w 1946"/>
                <a:gd name="T71" fmla="*/ 78 h 1278"/>
                <a:gd name="T72" fmla="*/ 216 w 1946"/>
                <a:gd name="T73" fmla="*/ 970 h 1278"/>
                <a:gd name="T74" fmla="*/ 0 w 1946"/>
                <a:gd name="T75" fmla="*/ 971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19" name="Rectangle 319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0" name="Rectangle 320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1" name="Rectangle 321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2" name="Rectangle 322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3" name="Rectangle 323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4" name="Rectangle 324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5" name="Rectangle 325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6" name="Rectangle 326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7" name="Rectangle 327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8" name="Rectangle 328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9" name="Rectangle 329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0" name="Rectangle 330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1" name="Rectangle 331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2" name="Rectangle 332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3" name="Rectangle 333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4" name="Freeform 334"/>
            <p:cNvSpPr>
              <a:spLocks/>
            </p:cNvSpPr>
            <p:nvPr/>
          </p:nvSpPr>
          <p:spPr bwMode="auto">
            <a:xfrm>
              <a:off x="5024" y="3076"/>
              <a:ext cx="146" cy="89"/>
            </a:xfrm>
            <a:custGeom>
              <a:avLst/>
              <a:gdLst>
                <a:gd name="T0" fmla="*/ 48 w 440"/>
                <a:gd name="T1" fmla="*/ 78 h 102"/>
                <a:gd name="T2" fmla="*/ 48 w 440"/>
                <a:gd name="T3" fmla="*/ 70 h 102"/>
                <a:gd name="T4" fmla="*/ 48 w 440"/>
                <a:gd name="T5" fmla="*/ 63 h 102"/>
                <a:gd name="T6" fmla="*/ 47 w 440"/>
                <a:gd name="T7" fmla="*/ 55 h 102"/>
                <a:gd name="T8" fmla="*/ 46 w 440"/>
                <a:gd name="T9" fmla="*/ 49 h 102"/>
                <a:gd name="T10" fmla="*/ 45 w 440"/>
                <a:gd name="T11" fmla="*/ 42 h 102"/>
                <a:gd name="T12" fmla="*/ 44 w 440"/>
                <a:gd name="T13" fmla="*/ 35 h 102"/>
                <a:gd name="T14" fmla="*/ 43 w 440"/>
                <a:gd name="T15" fmla="*/ 29 h 102"/>
                <a:gd name="T16" fmla="*/ 41 w 440"/>
                <a:gd name="T17" fmla="*/ 23 h 102"/>
                <a:gd name="T18" fmla="*/ 39 w 440"/>
                <a:gd name="T19" fmla="*/ 18 h 102"/>
                <a:gd name="T20" fmla="*/ 38 w 440"/>
                <a:gd name="T21" fmla="*/ 14 h 102"/>
                <a:gd name="T22" fmla="*/ 36 w 440"/>
                <a:gd name="T23" fmla="*/ 10 h 102"/>
                <a:gd name="T24" fmla="*/ 34 w 440"/>
                <a:gd name="T25" fmla="*/ 6 h 102"/>
                <a:gd name="T26" fmla="*/ 32 w 440"/>
                <a:gd name="T27" fmla="*/ 3 h 102"/>
                <a:gd name="T28" fmla="*/ 29 w 440"/>
                <a:gd name="T29" fmla="*/ 3 h 102"/>
                <a:gd name="T30" fmla="*/ 27 w 440"/>
                <a:gd name="T31" fmla="*/ 0 h 102"/>
                <a:gd name="T32" fmla="*/ 24 w 440"/>
                <a:gd name="T33" fmla="*/ 0 h 102"/>
                <a:gd name="T34" fmla="*/ 22 w 440"/>
                <a:gd name="T35" fmla="*/ 0 h 102"/>
                <a:gd name="T36" fmla="*/ 19 w 440"/>
                <a:gd name="T37" fmla="*/ 3 h 102"/>
                <a:gd name="T38" fmla="*/ 17 w 440"/>
                <a:gd name="T39" fmla="*/ 3 h 102"/>
                <a:gd name="T40" fmla="*/ 15 w 440"/>
                <a:gd name="T41" fmla="*/ 6 h 102"/>
                <a:gd name="T42" fmla="*/ 13 w 440"/>
                <a:gd name="T43" fmla="*/ 10 h 102"/>
                <a:gd name="T44" fmla="*/ 11 w 440"/>
                <a:gd name="T45" fmla="*/ 14 h 102"/>
                <a:gd name="T46" fmla="*/ 9 w 440"/>
                <a:gd name="T47" fmla="*/ 18 h 102"/>
                <a:gd name="T48" fmla="*/ 7 w 440"/>
                <a:gd name="T49" fmla="*/ 23 h 102"/>
                <a:gd name="T50" fmla="*/ 6 w 440"/>
                <a:gd name="T51" fmla="*/ 29 h 102"/>
                <a:gd name="T52" fmla="*/ 4 w 440"/>
                <a:gd name="T53" fmla="*/ 35 h 102"/>
                <a:gd name="T54" fmla="*/ 3 w 440"/>
                <a:gd name="T55" fmla="*/ 42 h 102"/>
                <a:gd name="T56" fmla="*/ 2 w 440"/>
                <a:gd name="T57" fmla="*/ 49 h 102"/>
                <a:gd name="T58" fmla="*/ 1 w 440"/>
                <a:gd name="T59" fmla="*/ 55 h 102"/>
                <a:gd name="T60" fmla="*/ 0 w 440"/>
                <a:gd name="T61" fmla="*/ 63 h 102"/>
                <a:gd name="T62" fmla="*/ 0 w 440"/>
                <a:gd name="T63" fmla="*/ 70 h 102"/>
                <a:gd name="T64" fmla="*/ 0 w 440"/>
                <a:gd name="T65" fmla="*/ 78 h 102"/>
                <a:gd name="T66" fmla="*/ 48 w 440"/>
                <a:gd name="T67" fmla="*/ 78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5" name="Freeform 335"/>
            <p:cNvSpPr>
              <a:spLocks/>
            </p:cNvSpPr>
            <p:nvPr/>
          </p:nvSpPr>
          <p:spPr bwMode="auto">
            <a:xfrm>
              <a:off x="4789" y="2506"/>
              <a:ext cx="615" cy="147"/>
            </a:xfrm>
            <a:custGeom>
              <a:avLst/>
              <a:gdLst>
                <a:gd name="T0" fmla="*/ 100 w 1847"/>
                <a:gd name="T1" fmla="*/ 50 h 168"/>
                <a:gd name="T2" fmla="*/ 95 w 1847"/>
                <a:gd name="T3" fmla="*/ 53 h 168"/>
                <a:gd name="T4" fmla="*/ 91 w 1847"/>
                <a:gd name="T5" fmla="*/ 60 h 168"/>
                <a:gd name="T6" fmla="*/ 87 w 1847"/>
                <a:gd name="T7" fmla="*/ 68 h 168"/>
                <a:gd name="T8" fmla="*/ 84 w 1847"/>
                <a:gd name="T9" fmla="*/ 79 h 168"/>
                <a:gd name="T10" fmla="*/ 81 w 1847"/>
                <a:gd name="T11" fmla="*/ 92 h 168"/>
                <a:gd name="T12" fmla="*/ 79 w 1847"/>
                <a:gd name="T13" fmla="*/ 105 h 168"/>
                <a:gd name="T14" fmla="*/ 78 w 1847"/>
                <a:gd name="T15" fmla="*/ 121 h 168"/>
                <a:gd name="T16" fmla="*/ 0 w 1847"/>
                <a:gd name="T17" fmla="*/ 129 h 168"/>
                <a:gd name="T18" fmla="*/ 1 w 1847"/>
                <a:gd name="T19" fmla="*/ 88 h 168"/>
                <a:gd name="T20" fmla="*/ 6 w 1847"/>
                <a:gd name="T21" fmla="*/ 88 h 168"/>
                <a:gd name="T22" fmla="*/ 16 w 1847"/>
                <a:gd name="T23" fmla="*/ 88 h 168"/>
                <a:gd name="T24" fmla="*/ 28 w 1847"/>
                <a:gd name="T25" fmla="*/ 88 h 168"/>
                <a:gd name="T26" fmla="*/ 41 w 1847"/>
                <a:gd name="T27" fmla="*/ 88 h 168"/>
                <a:gd name="T28" fmla="*/ 54 w 1847"/>
                <a:gd name="T29" fmla="*/ 88 h 168"/>
                <a:gd name="T30" fmla="*/ 65 w 1847"/>
                <a:gd name="T31" fmla="*/ 88 h 168"/>
                <a:gd name="T32" fmla="*/ 71 w 1847"/>
                <a:gd name="T33" fmla="*/ 88 h 168"/>
                <a:gd name="T34" fmla="*/ 74 w 1847"/>
                <a:gd name="T35" fmla="*/ 80 h 168"/>
                <a:gd name="T36" fmla="*/ 76 w 1847"/>
                <a:gd name="T37" fmla="*/ 64 h 168"/>
                <a:gd name="T38" fmla="*/ 79 w 1847"/>
                <a:gd name="T39" fmla="*/ 47 h 168"/>
                <a:gd name="T40" fmla="*/ 83 w 1847"/>
                <a:gd name="T41" fmla="*/ 33 h 168"/>
                <a:gd name="T42" fmla="*/ 86 w 1847"/>
                <a:gd name="T43" fmla="*/ 21 h 168"/>
                <a:gd name="T44" fmla="*/ 91 w 1847"/>
                <a:gd name="T45" fmla="*/ 10 h 168"/>
                <a:gd name="T46" fmla="*/ 95 w 1847"/>
                <a:gd name="T47" fmla="*/ 4 h 168"/>
                <a:gd name="T48" fmla="*/ 100 w 1847"/>
                <a:gd name="T49" fmla="*/ 1 h 168"/>
                <a:gd name="T50" fmla="*/ 105 w 1847"/>
                <a:gd name="T51" fmla="*/ 1 h 168"/>
                <a:gd name="T52" fmla="*/ 110 w 1847"/>
                <a:gd name="T53" fmla="*/ 4 h 168"/>
                <a:gd name="T54" fmla="*/ 114 w 1847"/>
                <a:gd name="T55" fmla="*/ 10 h 168"/>
                <a:gd name="T56" fmla="*/ 119 w 1847"/>
                <a:gd name="T57" fmla="*/ 21 h 168"/>
                <a:gd name="T58" fmla="*/ 123 w 1847"/>
                <a:gd name="T59" fmla="*/ 33 h 168"/>
                <a:gd name="T60" fmla="*/ 126 w 1847"/>
                <a:gd name="T61" fmla="*/ 47 h 168"/>
                <a:gd name="T62" fmla="*/ 129 w 1847"/>
                <a:gd name="T63" fmla="*/ 64 h 168"/>
                <a:gd name="T64" fmla="*/ 131 w 1847"/>
                <a:gd name="T65" fmla="*/ 80 h 168"/>
                <a:gd name="T66" fmla="*/ 134 w 1847"/>
                <a:gd name="T67" fmla="*/ 88 h 168"/>
                <a:gd name="T68" fmla="*/ 140 w 1847"/>
                <a:gd name="T69" fmla="*/ 88 h 168"/>
                <a:gd name="T70" fmla="*/ 151 w 1847"/>
                <a:gd name="T71" fmla="*/ 88 h 168"/>
                <a:gd name="T72" fmla="*/ 163 w 1847"/>
                <a:gd name="T73" fmla="*/ 88 h 168"/>
                <a:gd name="T74" fmla="*/ 176 w 1847"/>
                <a:gd name="T75" fmla="*/ 88 h 168"/>
                <a:gd name="T76" fmla="*/ 189 w 1847"/>
                <a:gd name="T77" fmla="*/ 88 h 168"/>
                <a:gd name="T78" fmla="*/ 198 w 1847"/>
                <a:gd name="T79" fmla="*/ 88 h 168"/>
                <a:gd name="T80" fmla="*/ 204 w 1847"/>
                <a:gd name="T81" fmla="*/ 88 h 168"/>
                <a:gd name="T82" fmla="*/ 205 w 1847"/>
                <a:gd name="T83" fmla="*/ 129 h 168"/>
                <a:gd name="T84" fmla="*/ 127 w 1847"/>
                <a:gd name="T85" fmla="*/ 121 h 168"/>
                <a:gd name="T86" fmla="*/ 126 w 1847"/>
                <a:gd name="T87" fmla="*/ 105 h 168"/>
                <a:gd name="T88" fmla="*/ 124 w 1847"/>
                <a:gd name="T89" fmla="*/ 92 h 168"/>
                <a:gd name="T90" fmla="*/ 121 w 1847"/>
                <a:gd name="T91" fmla="*/ 79 h 168"/>
                <a:gd name="T92" fmla="*/ 118 w 1847"/>
                <a:gd name="T93" fmla="*/ 68 h 168"/>
                <a:gd name="T94" fmla="*/ 114 w 1847"/>
                <a:gd name="T95" fmla="*/ 60 h 168"/>
                <a:gd name="T96" fmla="*/ 110 w 1847"/>
                <a:gd name="T97" fmla="*/ 53 h 168"/>
                <a:gd name="T98" fmla="*/ 105 w 1847"/>
                <a:gd name="T99" fmla="*/ 5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6" name="Rectangle 336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7" name="Rectangle 337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8" name="Rectangle 338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9" name="Rectangle 339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0" name="Rectangle 340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1" name="Rectangle 341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2" name="Rectangle 342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3" name="Rectangle 343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4" name="Rectangle 344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5" name="Rectangle 34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6" name="Rectangle 346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7" name="Rectangle 347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8" name="Rectangle 348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9" name="Rectangle 349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0" name="Rectangle 350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1" name="Rectangle 351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2" name="Rectangle 352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3" name="Rectangle 353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4" name="Rectangle 354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5" name="Rectangle 355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6" name="Rectangle 356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7" name="Rectangle 357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8" name="Rectangle 358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9" name="Rectangle 359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0" name="Rectangle 360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1" name="Rectangle 361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2" name="Rectangle 362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3" name="Rectangle 363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4" name="Rectangle 364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5" name="Rectangle 365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6" name="Rectangle 366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7" name="Rectangle 367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8" name="Rectangle 368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9" name="Freeform 369"/>
            <p:cNvSpPr>
              <a:spLocks/>
            </p:cNvSpPr>
            <p:nvPr/>
          </p:nvSpPr>
          <p:spPr bwMode="auto">
            <a:xfrm>
              <a:off x="5114" y="2721"/>
              <a:ext cx="72" cy="324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0" name="Freeform 370"/>
            <p:cNvSpPr>
              <a:spLocks/>
            </p:cNvSpPr>
            <p:nvPr/>
          </p:nvSpPr>
          <p:spPr bwMode="auto">
            <a:xfrm>
              <a:off x="5176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1" name="Freeform 371"/>
            <p:cNvSpPr>
              <a:spLocks/>
            </p:cNvSpPr>
            <p:nvPr/>
          </p:nvSpPr>
          <p:spPr bwMode="auto">
            <a:xfrm>
              <a:off x="5218" y="2721"/>
              <a:ext cx="72" cy="324"/>
            </a:xfrm>
            <a:custGeom>
              <a:avLst/>
              <a:gdLst>
                <a:gd name="T0" fmla="*/ 21 w 216"/>
                <a:gd name="T1" fmla="*/ 163 h 373"/>
                <a:gd name="T2" fmla="*/ 3 w 216"/>
                <a:gd name="T3" fmla="*/ 163 h 373"/>
                <a:gd name="T4" fmla="*/ 3 w 216"/>
                <a:gd name="T5" fmla="*/ 260 h 373"/>
                <a:gd name="T6" fmla="*/ 21 w 216"/>
                <a:gd name="T7" fmla="*/ 260 h 373"/>
                <a:gd name="T8" fmla="*/ 24 w 216"/>
                <a:gd name="T9" fmla="*/ 281 h 373"/>
                <a:gd name="T10" fmla="*/ 0 w 216"/>
                <a:gd name="T11" fmla="*/ 281 h 373"/>
                <a:gd name="T12" fmla="*/ 0 w 216"/>
                <a:gd name="T13" fmla="*/ 0 h 373"/>
                <a:gd name="T14" fmla="*/ 24 w 216"/>
                <a:gd name="T15" fmla="*/ 0 h 373"/>
                <a:gd name="T16" fmla="*/ 21 w 216"/>
                <a:gd name="T17" fmla="*/ 22 h 373"/>
                <a:gd name="T18" fmla="*/ 3 w 216"/>
                <a:gd name="T19" fmla="*/ 22 h 373"/>
                <a:gd name="T20" fmla="*/ 3 w 216"/>
                <a:gd name="T21" fmla="*/ 129 h 373"/>
                <a:gd name="T22" fmla="*/ 21 w 216"/>
                <a:gd name="T23" fmla="*/ 129 h 373"/>
                <a:gd name="T24" fmla="*/ 21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2" name="Freeform 372"/>
            <p:cNvSpPr>
              <a:spLocks/>
            </p:cNvSpPr>
            <p:nvPr/>
          </p:nvSpPr>
          <p:spPr bwMode="auto">
            <a:xfrm>
              <a:off x="5280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3" name="Freeform 373"/>
            <p:cNvSpPr>
              <a:spLocks/>
            </p:cNvSpPr>
            <p:nvPr/>
          </p:nvSpPr>
          <p:spPr bwMode="auto">
            <a:xfrm>
              <a:off x="5324" y="2721"/>
              <a:ext cx="72" cy="324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4" name="Freeform 374"/>
            <p:cNvSpPr>
              <a:spLocks/>
            </p:cNvSpPr>
            <p:nvPr/>
          </p:nvSpPr>
          <p:spPr bwMode="auto">
            <a:xfrm>
              <a:off x="5386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5" name="Freeform 375"/>
            <p:cNvSpPr>
              <a:spLocks/>
            </p:cNvSpPr>
            <p:nvPr/>
          </p:nvSpPr>
          <p:spPr bwMode="auto">
            <a:xfrm>
              <a:off x="5218" y="3139"/>
              <a:ext cx="72" cy="324"/>
            </a:xfrm>
            <a:custGeom>
              <a:avLst/>
              <a:gdLst>
                <a:gd name="T0" fmla="*/ 21 w 216"/>
                <a:gd name="T1" fmla="*/ 165 h 372"/>
                <a:gd name="T2" fmla="*/ 3 w 216"/>
                <a:gd name="T3" fmla="*/ 165 h 372"/>
                <a:gd name="T4" fmla="*/ 3 w 216"/>
                <a:gd name="T5" fmla="*/ 260 h 372"/>
                <a:gd name="T6" fmla="*/ 21 w 216"/>
                <a:gd name="T7" fmla="*/ 260 h 372"/>
                <a:gd name="T8" fmla="*/ 24 w 216"/>
                <a:gd name="T9" fmla="*/ 282 h 372"/>
                <a:gd name="T10" fmla="*/ 0 w 216"/>
                <a:gd name="T11" fmla="*/ 282 h 372"/>
                <a:gd name="T12" fmla="*/ 0 w 216"/>
                <a:gd name="T13" fmla="*/ 0 h 372"/>
                <a:gd name="T14" fmla="*/ 24 w 216"/>
                <a:gd name="T15" fmla="*/ 0 h 372"/>
                <a:gd name="T16" fmla="*/ 21 w 216"/>
                <a:gd name="T17" fmla="*/ 21 h 372"/>
                <a:gd name="T18" fmla="*/ 3 w 216"/>
                <a:gd name="T19" fmla="*/ 21 h 372"/>
                <a:gd name="T20" fmla="*/ 3 w 216"/>
                <a:gd name="T21" fmla="*/ 130 h 372"/>
                <a:gd name="T22" fmla="*/ 21 w 216"/>
                <a:gd name="T23" fmla="*/ 130 h 372"/>
                <a:gd name="T24" fmla="*/ 21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6" name="Freeform 376"/>
            <p:cNvSpPr>
              <a:spLocks/>
            </p:cNvSpPr>
            <p:nvPr/>
          </p:nvSpPr>
          <p:spPr bwMode="auto">
            <a:xfrm>
              <a:off x="5280" y="3139"/>
              <a:ext cx="10" cy="324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7" name="Freeform 377"/>
            <p:cNvSpPr>
              <a:spLocks/>
            </p:cNvSpPr>
            <p:nvPr/>
          </p:nvSpPr>
          <p:spPr bwMode="auto">
            <a:xfrm>
              <a:off x="5324" y="3139"/>
              <a:ext cx="72" cy="324"/>
            </a:xfrm>
            <a:custGeom>
              <a:avLst/>
              <a:gdLst>
                <a:gd name="T0" fmla="*/ 21 w 217"/>
                <a:gd name="T1" fmla="*/ 165 h 372"/>
                <a:gd name="T2" fmla="*/ 3 w 217"/>
                <a:gd name="T3" fmla="*/ 165 h 372"/>
                <a:gd name="T4" fmla="*/ 3 w 217"/>
                <a:gd name="T5" fmla="*/ 260 h 372"/>
                <a:gd name="T6" fmla="*/ 21 w 217"/>
                <a:gd name="T7" fmla="*/ 260 h 372"/>
                <a:gd name="T8" fmla="*/ 24 w 217"/>
                <a:gd name="T9" fmla="*/ 282 h 372"/>
                <a:gd name="T10" fmla="*/ 0 w 217"/>
                <a:gd name="T11" fmla="*/ 282 h 372"/>
                <a:gd name="T12" fmla="*/ 0 w 217"/>
                <a:gd name="T13" fmla="*/ 0 h 372"/>
                <a:gd name="T14" fmla="*/ 24 w 217"/>
                <a:gd name="T15" fmla="*/ 0 h 372"/>
                <a:gd name="T16" fmla="*/ 21 w 217"/>
                <a:gd name="T17" fmla="*/ 21 h 372"/>
                <a:gd name="T18" fmla="*/ 3 w 217"/>
                <a:gd name="T19" fmla="*/ 21 h 372"/>
                <a:gd name="T20" fmla="*/ 3 w 217"/>
                <a:gd name="T21" fmla="*/ 130 h 372"/>
                <a:gd name="T22" fmla="*/ 21 w 217"/>
                <a:gd name="T23" fmla="*/ 130 h 372"/>
                <a:gd name="T24" fmla="*/ 21 w 217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8" name="Freeform 378"/>
            <p:cNvSpPr>
              <a:spLocks/>
            </p:cNvSpPr>
            <p:nvPr/>
          </p:nvSpPr>
          <p:spPr bwMode="auto">
            <a:xfrm>
              <a:off x="5386" y="3139"/>
              <a:ext cx="10" cy="324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9" name="Freeform 379"/>
            <p:cNvSpPr>
              <a:spLocks/>
            </p:cNvSpPr>
            <p:nvPr/>
          </p:nvSpPr>
          <p:spPr bwMode="auto">
            <a:xfrm>
              <a:off x="5008" y="2721"/>
              <a:ext cx="72" cy="324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0" name="Freeform 380"/>
            <p:cNvSpPr>
              <a:spLocks/>
            </p:cNvSpPr>
            <p:nvPr/>
          </p:nvSpPr>
          <p:spPr bwMode="auto">
            <a:xfrm>
              <a:off x="5008" y="2721"/>
              <a:ext cx="10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1" name="Freeform 381"/>
            <p:cNvSpPr>
              <a:spLocks/>
            </p:cNvSpPr>
            <p:nvPr/>
          </p:nvSpPr>
          <p:spPr bwMode="auto">
            <a:xfrm>
              <a:off x="4903" y="2721"/>
              <a:ext cx="71" cy="324"/>
            </a:xfrm>
            <a:custGeom>
              <a:avLst/>
              <a:gdLst>
                <a:gd name="T0" fmla="*/ 3 w 216"/>
                <a:gd name="T1" fmla="*/ 163 h 373"/>
                <a:gd name="T2" fmla="*/ 20 w 216"/>
                <a:gd name="T3" fmla="*/ 163 h 373"/>
                <a:gd name="T4" fmla="*/ 20 w 216"/>
                <a:gd name="T5" fmla="*/ 260 h 373"/>
                <a:gd name="T6" fmla="*/ 3 w 216"/>
                <a:gd name="T7" fmla="*/ 260 h 373"/>
                <a:gd name="T8" fmla="*/ 0 w 216"/>
                <a:gd name="T9" fmla="*/ 281 h 373"/>
                <a:gd name="T10" fmla="*/ 23 w 216"/>
                <a:gd name="T11" fmla="*/ 281 h 373"/>
                <a:gd name="T12" fmla="*/ 23 w 216"/>
                <a:gd name="T13" fmla="*/ 0 h 373"/>
                <a:gd name="T14" fmla="*/ 0 w 216"/>
                <a:gd name="T15" fmla="*/ 0 h 373"/>
                <a:gd name="T16" fmla="*/ 3 w 216"/>
                <a:gd name="T17" fmla="*/ 22 h 373"/>
                <a:gd name="T18" fmla="*/ 20 w 216"/>
                <a:gd name="T19" fmla="*/ 22 h 373"/>
                <a:gd name="T20" fmla="*/ 20 w 216"/>
                <a:gd name="T21" fmla="*/ 129 h 373"/>
                <a:gd name="T22" fmla="*/ 3 w 216"/>
                <a:gd name="T23" fmla="*/ 129 h 373"/>
                <a:gd name="T24" fmla="*/ 3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2" name="Freeform 382"/>
            <p:cNvSpPr>
              <a:spLocks/>
            </p:cNvSpPr>
            <p:nvPr/>
          </p:nvSpPr>
          <p:spPr bwMode="auto">
            <a:xfrm>
              <a:off x="4903" y="2721"/>
              <a:ext cx="9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3" name="Freeform 383"/>
            <p:cNvSpPr>
              <a:spLocks/>
            </p:cNvSpPr>
            <p:nvPr/>
          </p:nvSpPr>
          <p:spPr bwMode="auto">
            <a:xfrm>
              <a:off x="4799" y="2721"/>
              <a:ext cx="72" cy="324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4" name="Freeform 384"/>
            <p:cNvSpPr>
              <a:spLocks/>
            </p:cNvSpPr>
            <p:nvPr/>
          </p:nvSpPr>
          <p:spPr bwMode="auto">
            <a:xfrm>
              <a:off x="4799" y="2721"/>
              <a:ext cx="10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5" name="Freeform 385"/>
            <p:cNvSpPr>
              <a:spLocks/>
            </p:cNvSpPr>
            <p:nvPr/>
          </p:nvSpPr>
          <p:spPr bwMode="auto">
            <a:xfrm>
              <a:off x="4903" y="3139"/>
              <a:ext cx="71" cy="324"/>
            </a:xfrm>
            <a:custGeom>
              <a:avLst/>
              <a:gdLst>
                <a:gd name="T0" fmla="*/ 3 w 216"/>
                <a:gd name="T1" fmla="*/ 165 h 372"/>
                <a:gd name="T2" fmla="*/ 20 w 216"/>
                <a:gd name="T3" fmla="*/ 165 h 372"/>
                <a:gd name="T4" fmla="*/ 20 w 216"/>
                <a:gd name="T5" fmla="*/ 260 h 372"/>
                <a:gd name="T6" fmla="*/ 3 w 216"/>
                <a:gd name="T7" fmla="*/ 260 h 372"/>
                <a:gd name="T8" fmla="*/ 0 w 216"/>
                <a:gd name="T9" fmla="*/ 282 h 372"/>
                <a:gd name="T10" fmla="*/ 23 w 216"/>
                <a:gd name="T11" fmla="*/ 282 h 372"/>
                <a:gd name="T12" fmla="*/ 23 w 216"/>
                <a:gd name="T13" fmla="*/ 0 h 372"/>
                <a:gd name="T14" fmla="*/ 0 w 216"/>
                <a:gd name="T15" fmla="*/ 0 h 372"/>
                <a:gd name="T16" fmla="*/ 3 w 216"/>
                <a:gd name="T17" fmla="*/ 21 h 372"/>
                <a:gd name="T18" fmla="*/ 20 w 216"/>
                <a:gd name="T19" fmla="*/ 21 h 372"/>
                <a:gd name="T20" fmla="*/ 20 w 216"/>
                <a:gd name="T21" fmla="*/ 130 h 372"/>
                <a:gd name="T22" fmla="*/ 3 w 216"/>
                <a:gd name="T23" fmla="*/ 130 h 372"/>
                <a:gd name="T24" fmla="*/ 3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6" name="Freeform 386"/>
            <p:cNvSpPr>
              <a:spLocks/>
            </p:cNvSpPr>
            <p:nvPr/>
          </p:nvSpPr>
          <p:spPr bwMode="auto">
            <a:xfrm>
              <a:off x="4903" y="3139"/>
              <a:ext cx="9" cy="324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7" name="Freeform 387"/>
            <p:cNvSpPr>
              <a:spLocks/>
            </p:cNvSpPr>
            <p:nvPr/>
          </p:nvSpPr>
          <p:spPr bwMode="auto">
            <a:xfrm>
              <a:off x="4799" y="3139"/>
              <a:ext cx="72" cy="324"/>
            </a:xfrm>
            <a:custGeom>
              <a:avLst/>
              <a:gdLst>
                <a:gd name="T0" fmla="*/ 3 w 215"/>
                <a:gd name="T1" fmla="*/ 165 h 372"/>
                <a:gd name="T2" fmla="*/ 21 w 215"/>
                <a:gd name="T3" fmla="*/ 165 h 372"/>
                <a:gd name="T4" fmla="*/ 21 w 215"/>
                <a:gd name="T5" fmla="*/ 260 h 372"/>
                <a:gd name="T6" fmla="*/ 3 w 215"/>
                <a:gd name="T7" fmla="*/ 260 h 372"/>
                <a:gd name="T8" fmla="*/ 0 w 215"/>
                <a:gd name="T9" fmla="*/ 282 h 372"/>
                <a:gd name="T10" fmla="*/ 24 w 215"/>
                <a:gd name="T11" fmla="*/ 282 h 372"/>
                <a:gd name="T12" fmla="*/ 24 w 215"/>
                <a:gd name="T13" fmla="*/ 0 h 372"/>
                <a:gd name="T14" fmla="*/ 0 w 215"/>
                <a:gd name="T15" fmla="*/ 0 h 372"/>
                <a:gd name="T16" fmla="*/ 3 w 215"/>
                <a:gd name="T17" fmla="*/ 21 h 372"/>
                <a:gd name="T18" fmla="*/ 21 w 215"/>
                <a:gd name="T19" fmla="*/ 21 h 372"/>
                <a:gd name="T20" fmla="*/ 21 w 215"/>
                <a:gd name="T21" fmla="*/ 130 h 372"/>
                <a:gd name="T22" fmla="*/ 3 w 215"/>
                <a:gd name="T23" fmla="*/ 130 h 372"/>
                <a:gd name="T24" fmla="*/ 3 w 215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8" name="Freeform 388"/>
            <p:cNvSpPr>
              <a:spLocks/>
            </p:cNvSpPr>
            <p:nvPr/>
          </p:nvSpPr>
          <p:spPr bwMode="auto">
            <a:xfrm>
              <a:off x="4799" y="3139"/>
              <a:ext cx="10" cy="324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9" name="Rectangle 389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90" name="Rectangle 390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91" name="Rectangle 391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92" name="Rectangle 392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93" name="Rectangle 393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94" name="Rectangle 394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95" name="Freeform 395"/>
            <p:cNvSpPr>
              <a:spLocks/>
            </p:cNvSpPr>
            <p:nvPr/>
          </p:nvSpPr>
          <p:spPr bwMode="auto">
            <a:xfrm>
              <a:off x="4986" y="2736"/>
              <a:ext cx="12" cy="37"/>
            </a:xfrm>
            <a:custGeom>
              <a:avLst/>
              <a:gdLst>
                <a:gd name="T0" fmla="*/ 2 w 37"/>
                <a:gd name="T1" fmla="*/ 36 h 38"/>
                <a:gd name="T2" fmla="*/ 3 w 37"/>
                <a:gd name="T3" fmla="*/ 34 h 38"/>
                <a:gd name="T4" fmla="*/ 3 w 37"/>
                <a:gd name="T5" fmla="*/ 30 h 38"/>
                <a:gd name="T6" fmla="*/ 4 w 37"/>
                <a:gd name="T7" fmla="*/ 23 h 38"/>
                <a:gd name="T8" fmla="*/ 4 w 37"/>
                <a:gd name="T9" fmla="*/ 19 h 38"/>
                <a:gd name="T10" fmla="*/ 4 w 37"/>
                <a:gd name="T11" fmla="*/ 12 h 38"/>
                <a:gd name="T12" fmla="*/ 3 w 37"/>
                <a:gd name="T13" fmla="*/ 5 h 38"/>
                <a:gd name="T14" fmla="*/ 3 w 37"/>
                <a:gd name="T15" fmla="*/ 1 h 38"/>
                <a:gd name="T16" fmla="*/ 2 w 37"/>
                <a:gd name="T17" fmla="*/ 0 h 38"/>
                <a:gd name="T18" fmla="*/ 1 w 37"/>
                <a:gd name="T19" fmla="*/ 1 h 38"/>
                <a:gd name="T20" fmla="*/ 1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23 h 38"/>
                <a:gd name="T28" fmla="*/ 1 w 37"/>
                <a:gd name="T29" fmla="*/ 30 h 38"/>
                <a:gd name="T30" fmla="*/ 1 w 37"/>
                <a:gd name="T31" fmla="*/ 34 h 38"/>
                <a:gd name="T32" fmla="*/ 2 w 37"/>
                <a:gd name="T33" fmla="*/ 36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3" name="Группа 119"/>
          <p:cNvGrpSpPr>
            <a:grpSpLocks/>
          </p:cNvGrpSpPr>
          <p:nvPr/>
        </p:nvGrpSpPr>
        <p:grpSpPr bwMode="auto">
          <a:xfrm>
            <a:off x="4390173" y="3403820"/>
            <a:ext cx="176960" cy="179713"/>
            <a:chOff x="214313" y="8958263"/>
            <a:chExt cx="642937" cy="500062"/>
          </a:xfrm>
        </p:grpSpPr>
        <p:sp>
          <p:nvSpPr>
            <p:cNvPr id="1377" name="Прямоугольник 15"/>
            <p:cNvSpPr>
              <a:spLocks noChangeArrowheads="1"/>
            </p:cNvSpPr>
            <p:nvPr/>
          </p:nvSpPr>
          <p:spPr bwMode="auto">
            <a:xfrm>
              <a:off x="214313" y="9172575"/>
              <a:ext cx="642937" cy="285750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578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  <p:sp>
          <p:nvSpPr>
            <p:cNvPr id="1378" name="Равнобедренный треугольник 16"/>
            <p:cNvSpPr>
              <a:spLocks noChangeArrowheads="1"/>
            </p:cNvSpPr>
            <p:nvPr/>
          </p:nvSpPr>
          <p:spPr bwMode="auto">
            <a:xfrm>
              <a:off x="214313" y="8958263"/>
              <a:ext cx="642937" cy="214312"/>
            </a:xfrm>
            <a:prstGeom prst="triangle">
              <a:avLst>
                <a:gd name="adj" fmla="val 50000"/>
              </a:avLst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578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  <p:grpSp>
          <p:nvGrpSpPr>
            <p:cNvPr id="4" name="Группа 21"/>
            <p:cNvGrpSpPr>
              <a:grpSpLocks/>
            </p:cNvGrpSpPr>
            <p:nvPr/>
          </p:nvGrpSpPr>
          <p:grpSpPr bwMode="auto">
            <a:xfrm>
              <a:off x="463631" y="9009063"/>
              <a:ext cx="142876" cy="142875"/>
              <a:chOff x="11544336" y="8944798"/>
              <a:chExt cx="142876" cy="142876"/>
            </a:xfrm>
          </p:grpSpPr>
          <p:cxnSp>
            <p:nvCxnSpPr>
              <p:cNvPr id="1380" name="Прямая соединительная линия 18"/>
              <p:cNvCxnSpPr>
                <a:cxnSpLocks noChangeShapeType="1"/>
              </p:cNvCxnSpPr>
              <p:nvPr/>
            </p:nvCxnSpPr>
            <p:spPr bwMode="auto">
              <a:xfrm rot="5400000">
                <a:off x="11544336" y="9015442"/>
                <a:ext cx="142876" cy="1588"/>
              </a:xfrm>
              <a:prstGeom prst="line">
                <a:avLst/>
              </a:prstGeom>
              <a:noFill/>
              <a:ln w="19050" algn="ctr">
                <a:solidFill>
                  <a:srgbClr val="FF0000"/>
                </a:solidFill>
                <a:round/>
                <a:headEnd/>
                <a:tailEnd/>
              </a:ln>
            </p:spPr>
          </p:cxnSp>
          <p:cxnSp>
            <p:nvCxnSpPr>
              <p:cNvPr id="1381" name="Прямая соединительная линия 20"/>
              <p:cNvCxnSpPr>
                <a:cxnSpLocks noChangeShapeType="1"/>
              </p:cNvCxnSpPr>
              <p:nvPr/>
            </p:nvCxnSpPr>
            <p:spPr bwMode="auto">
              <a:xfrm>
                <a:off x="11544336" y="9015442"/>
                <a:ext cx="142876" cy="1588"/>
              </a:xfrm>
              <a:prstGeom prst="line">
                <a:avLst/>
              </a:prstGeom>
              <a:noFill/>
              <a:ln w="19050" algn="ctr">
                <a:solidFill>
                  <a:srgbClr val="FF0000"/>
                </a:solidFill>
                <a:round/>
                <a:headEnd/>
                <a:tailEnd/>
              </a:ln>
            </p:spPr>
          </p:cxnSp>
        </p:grpSp>
      </p:grpSp>
      <p:grpSp>
        <p:nvGrpSpPr>
          <p:cNvPr id="5" name="Группа 629"/>
          <p:cNvGrpSpPr>
            <a:grpSpLocks/>
          </p:cNvGrpSpPr>
          <p:nvPr/>
        </p:nvGrpSpPr>
        <p:grpSpPr bwMode="auto">
          <a:xfrm>
            <a:off x="4241884" y="3636101"/>
            <a:ext cx="248672" cy="256244"/>
            <a:chOff x="142483" y="3760971"/>
            <a:chExt cx="346075" cy="386605"/>
          </a:xfrm>
        </p:grpSpPr>
        <p:sp>
          <p:nvSpPr>
            <p:cNvPr id="1383" name="Line 281"/>
            <p:cNvSpPr>
              <a:spLocks noChangeShapeType="1"/>
            </p:cNvSpPr>
            <p:nvPr/>
          </p:nvSpPr>
          <p:spPr bwMode="auto">
            <a:xfrm>
              <a:off x="203673" y="3847248"/>
              <a:ext cx="0" cy="3003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586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Tx/>
                <a:buNone/>
                <a:tabLst/>
                <a:defRPr/>
              </a:pPr>
              <a:endPara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384" name="Freeform 285"/>
            <p:cNvSpPr>
              <a:spLocks/>
            </p:cNvSpPr>
            <p:nvPr/>
          </p:nvSpPr>
          <p:spPr bwMode="auto">
            <a:xfrm>
              <a:off x="198223" y="3795140"/>
              <a:ext cx="270456" cy="228326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2147483647 h 159"/>
                <a:gd name="T4" fmla="*/ 2147483647 w 291"/>
                <a:gd name="T5" fmla="*/ 2147483647 h 159"/>
                <a:gd name="T6" fmla="*/ 2147483647 w 291"/>
                <a:gd name="T7" fmla="*/ 2147483647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pPr marL="0" marR="0" lvl="0" indent="0" algn="l" defTabSz="9586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385" name="Text Box 286"/>
            <p:cNvSpPr txBox="1">
              <a:spLocks noChangeArrowheads="1"/>
            </p:cNvSpPr>
            <p:nvPr/>
          </p:nvSpPr>
          <p:spPr bwMode="auto">
            <a:xfrm>
              <a:off x="142483" y="3760971"/>
              <a:ext cx="346075" cy="243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13933" tIns="56967" rIns="113933" bIns="56967">
              <a:spAutoFit/>
            </a:bodyPr>
            <a:lstStyle/>
            <a:p>
              <a:pPr marL="0" marR="0" lvl="0" indent="0" algn="ctr" defTabSz="77057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138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62" t="40992" r="94372" b="53233"/>
          <a:stretch/>
        </p:blipFill>
        <p:spPr bwMode="auto">
          <a:xfrm>
            <a:off x="3960838" y="3446121"/>
            <a:ext cx="210533" cy="295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316"/>
          <p:cNvGrpSpPr>
            <a:grpSpLocks/>
          </p:cNvGrpSpPr>
          <p:nvPr/>
        </p:nvGrpSpPr>
        <p:grpSpPr bwMode="auto">
          <a:xfrm>
            <a:off x="3536328" y="3797314"/>
            <a:ext cx="210776" cy="210114"/>
            <a:chOff x="4727" y="2506"/>
            <a:chExt cx="706" cy="1172"/>
          </a:xfrm>
        </p:grpSpPr>
        <p:sp>
          <p:nvSpPr>
            <p:cNvPr id="1469" name="Freeform 317"/>
            <p:cNvSpPr>
              <a:spLocks/>
            </p:cNvSpPr>
            <p:nvPr/>
          </p:nvSpPr>
          <p:spPr bwMode="auto">
            <a:xfrm>
              <a:off x="4727" y="3558"/>
              <a:ext cx="46" cy="120"/>
            </a:xfrm>
            <a:custGeom>
              <a:avLst/>
              <a:gdLst>
                <a:gd name="T0" fmla="*/ 0 w 139"/>
                <a:gd name="T1" fmla="*/ 107 h 135"/>
                <a:gd name="T2" fmla="*/ 0 w 139"/>
                <a:gd name="T3" fmla="*/ 73 h 135"/>
                <a:gd name="T4" fmla="*/ 5 w 139"/>
                <a:gd name="T5" fmla="*/ 73 h 135"/>
                <a:gd name="T6" fmla="*/ 5 w 139"/>
                <a:gd name="T7" fmla="*/ 37 h 135"/>
                <a:gd name="T8" fmla="*/ 10 w 139"/>
                <a:gd name="T9" fmla="*/ 37 h 135"/>
                <a:gd name="T10" fmla="*/ 10 w 139"/>
                <a:gd name="T11" fmla="*/ 0 h 135"/>
                <a:gd name="T12" fmla="*/ 15 w 139"/>
                <a:gd name="T13" fmla="*/ 0 h 135"/>
                <a:gd name="T14" fmla="*/ 15 w 139"/>
                <a:gd name="T15" fmla="*/ 107 h 135"/>
                <a:gd name="T16" fmla="*/ 0 w 139"/>
                <a:gd name="T17" fmla="*/ 107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70" name="Freeform 318"/>
            <p:cNvSpPr>
              <a:spLocks/>
            </p:cNvSpPr>
            <p:nvPr/>
          </p:nvSpPr>
          <p:spPr bwMode="auto">
            <a:xfrm>
              <a:off x="4773" y="2564"/>
              <a:ext cx="648" cy="1114"/>
            </a:xfrm>
            <a:custGeom>
              <a:avLst/>
              <a:gdLst>
                <a:gd name="T0" fmla="*/ 0 w 1946"/>
                <a:gd name="T1" fmla="*/ 971 h 1278"/>
                <a:gd name="T2" fmla="*/ 0 w 1946"/>
                <a:gd name="T3" fmla="*/ 78 h 1278"/>
                <a:gd name="T4" fmla="*/ 84 w 1946"/>
                <a:gd name="T5" fmla="*/ 78 h 1278"/>
                <a:gd name="T6" fmla="*/ 84 w 1946"/>
                <a:gd name="T7" fmla="*/ 71 h 1278"/>
                <a:gd name="T8" fmla="*/ 84 w 1946"/>
                <a:gd name="T9" fmla="*/ 62 h 1278"/>
                <a:gd name="T10" fmla="*/ 85 w 1946"/>
                <a:gd name="T11" fmla="*/ 55 h 1278"/>
                <a:gd name="T12" fmla="*/ 85 w 1946"/>
                <a:gd name="T13" fmla="*/ 48 h 1278"/>
                <a:gd name="T14" fmla="*/ 86 w 1946"/>
                <a:gd name="T15" fmla="*/ 42 h 1278"/>
                <a:gd name="T16" fmla="*/ 88 w 1946"/>
                <a:gd name="T17" fmla="*/ 35 h 1278"/>
                <a:gd name="T18" fmla="*/ 89 w 1946"/>
                <a:gd name="T19" fmla="*/ 29 h 1278"/>
                <a:gd name="T20" fmla="*/ 91 w 1946"/>
                <a:gd name="T21" fmla="*/ 23 h 1278"/>
                <a:gd name="T22" fmla="*/ 92 w 1946"/>
                <a:gd name="T23" fmla="*/ 18 h 1278"/>
                <a:gd name="T24" fmla="*/ 94 w 1946"/>
                <a:gd name="T25" fmla="*/ 14 h 1278"/>
                <a:gd name="T26" fmla="*/ 96 w 1946"/>
                <a:gd name="T27" fmla="*/ 10 h 1278"/>
                <a:gd name="T28" fmla="*/ 98 w 1946"/>
                <a:gd name="T29" fmla="*/ 6 h 1278"/>
                <a:gd name="T30" fmla="*/ 101 w 1946"/>
                <a:gd name="T31" fmla="*/ 3 h 1278"/>
                <a:gd name="T32" fmla="*/ 103 w 1946"/>
                <a:gd name="T33" fmla="*/ 3 h 1278"/>
                <a:gd name="T34" fmla="*/ 105 w 1946"/>
                <a:gd name="T35" fmla="*/ 0 h 1278"/>
                <a:gd name="T36" fmla="*/ 108 w 1946"/>
                <a:gd name="T37" fmla="*/ 0 h 1278"/>
                <a:gd name="T38" fmla="*/ 110 w 1946"/>
                <a:gd name="T39" fmla="*/ 0 h 1278"/>
                <a:gd name="T40" fmla="*/ 113 w 1946"/>
                <a:gd name="T41" fmla="*/ 3 h 1278"/>
                <a:gd name="T42" fmla="*/ 115 w 1946"/>
                <a:gd name="T43" fmla="*/ 3 h 1278"/>
                <a:gd name="T44" fmla="*/ 118 w 1946"/>
                <a:gd name="T45" fmla="*/ 6 h 1278"/>
                <a:gd name="T46" fmla="*/ 120 w 1946"/>
                <a:gd name="T47" fmla="*/ 10 h 1278"/>
                <a:gd name="T48" fmla="*/ 122 w 1946"/>
                <a:gd name="T49" fmla="*/ 14 h 1278"/>
                <a:gd name="T50" fmla="*/ 124 w 1946"/>
                <a:gd name="T51" fmla="*/ 18 h 1278"/>
                <a:gd name="T52" fmla="*/ 125 w 1946"/>
                <a:gd name="T53" fmla="*/ 23 h 1278"/>
                <a:gd name="T54" fmla="*/ 127 w 1946"/>
                <a:gd name="T55" fmla="*/ 29 h 1278"/>
                <a:gd name="T56" fmla="*/ 128 w 1946"/>
                <a:gd name="T57" fmla="*/ 35 h 1278"/>
                <a:gd name="T58" fmla="*/ 130 w 1946"/>
                <a:gd name="T59" fmla="*/ 42 h 1278"/>
                <a:gd name="T60" fmla="*/ 130 w 1946"/>
                <a:gd name="T61" fmla="*/ 48 h 1278"/>
                <a:gd name="T62" fmla="*/ 131 w 1946"/>
                <a:gd name="T63" fmla="*/ 55 h 1278"/>
                <a:gd name="T64" fmla="*/ 132 w 1946"/>
                <a:gd name="T65" fmla="*/ 62 h 1278"/>
                <a:gd name="T66" fmla="*/ 132 w 1946"/>
                <a:gd name="T67" fmla="*/ 71 h 1278"/>
                <a:gd name="T68" fmla="*/ 132 w 1946"/>
                <a:gd name="T69" fmla="*/ 78 h 1278"/>
                <a:gd name="T70" fmla="*/ 216 w 1946"/>
                <a:gd name="T71" fmla="*/ 78 h 1278"/>
                <a:gd name="T72" fmla="*/ 216 w 1946"/>
                <a:gd name="T73" fmla="*/ 970 h 1278"/>
                <a:gd name="T74" fmla="*/ 0 w 1946"/>
                <a:gd name="T75" fmla="*/ 971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71" name="Rectangle 319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72" name="Rectangle 320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73" name="Rectangle 321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74" name="Rectangle 322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75" name="Rectangle 323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76" name="Rectangle 324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77" name="Rectangle 325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78" name="Rectangle 326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79" name="Rectangle 327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80" name="Rectangle 328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81" name="Rectangle 329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82" name="Rectangle 330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83" name="Rectangle 331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84" name="Rectangle 332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85" name="Rectangle 333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86" name="Freeform 334"/>
            <p:cNvSpPr>
              <a:spLocks/>
            </p:cNvSpPr>
            <p:nvPr/>
          </p:nvSpPr>
          <p:spPr bwMode="auto">
            <a:xfrm>
              <a:off x="5024" y="3076"/>
              <a:ext cx="146" cy="89"/>
            </a:xfrm>
            <a:custGeom>
              <a:avLst/>
              <a:gdLst>
                <a:gd name="T0" fmla="*/ 48 w 440"/>
                <a:gd name="T1" fmla="*/ 78 h 102"/>
                <a:gd name="T2" fmla="*/ 48 w 440"/>
                <a:gd name="T3" fmla="*/ 70 h 102"/>
                <a:gd name="T4" fmla="*/ 48 w 440"/>
                <a:gd name="T5" fmla="*/ 63 h 102"/>
                <a:gd name="T6" fmla="*/ 47 w 440"/>
                <a:gd name="T7" fmla="*/ 55 h 102"/>
                <a:gd name="T8" fmla="*/ 46 w 440"/>
                <a:gd name="T9" fmla="*/ 49 h 102"/>
                <a:gd name="T10" fmla="*/ 45 w 440"/>
                <a:gd name="T11" fmla="*/ 42 h 102"/>
                <a:gd name="T12" fmla="*/ 44 w 440"/>
                <a:gd name="T13" fmla="*/ 35 h 102"/>
                <a:gd name="T14" fmla="*/ 43 w 440"/>
                <a:gd name="T15" fmla="*/ 29 h 102"/>
                <a:gd name="T16" fmla="*/ 41 w 440"/>
                <a:gd name="T17" fmla="*/ 23 h 102"/>
                <a:gd name="T18" fmla="*/ 39 w 440"/>
                <a:gd name="T19" fmla="*/ 18 h 102"/>
                <a:gd name="T20" fmla="*/ 38 w 440"/>
                <a:gd name="T21" fmla="*/ 14 h 102"/>
                <a:gd name="T22" fmla="*/ 36 w 440"/>
                <a:gd name="T23" fmla="*/ 10 h 102"/>
                <a:gd name="T24" fmla="*/ 34 w 440"/>
                <a:gd name="T25" fmla="*/ 6 h 102"/>
                <a:gd name="T26" fmla="*/ 32 w 440"/>
                <a:gd name="T27" fmla="*/ 3 h 102"/>
                <a:gd name="T28" fmla="*/ 29 w 440"/>
                <a:gd name="T29" fmla="*/ 3 h 102"/>
                <a:gd name="T30" fmla="*/ 27 w 440"/>
                <a:gd name="T31" fmla="*/ 0 h 102"/>
                <a:gd name="T32" fmla="*/ 24 w 440"/>
                <a:gd name="T33" fmla="*/ 0 h 102"/>
                <a:gd name="T34" fmla="*/ 22 w 440"/>
                <a:gd name="T35" fmla="*/ 0 h 102"/>
                <a:gd name="T36" fmla="*/ 19 w 440"/>
                <a:gd name="T37" fmla="*/ 3 h 102"/>
                <a:gd name="T38" fmla="*/ 17 w 440"/>
                <a:gd name="T39" fmla="*/ 3 h 102"/>
                <a:gd name="T40" fmla="*/ 15 w 440"/>
                <a:gd name="T41" fmla="*/ 6 h 102"/>
                <a:gd name="T42" fmla="*/ 13 w 440"/>
                <a:gd name="T43" fmla="*/ 10 h 102"/>
                <a:gd name="T44" fmla="*/ 11 w 440"/>
                <a:gd name="T45" fmla="*/ 14 h 102"/>
                <a:gd name="T46" fmla="*/ 9 w 440"/>
                <a:gd name="T47" fmla="*/ 18 h 102"/>
                <a:gd name="T48" fmla="*/ 7 w 440"/>
                <a:gd name="T49" fmla="*/ 23 h 102"/>
                <a:gd name="T50" fmla="*/ 6 w 440"/>
                <a:gd name="T51" fmla="*/ 29 h 102"/>
                <a:gd name="T52" fmla="*/ 4 w 440"/>
                <a:gd name="T53" fmla="*/ 35 h 102"/>
                <a:gd name="T54" fmla="*/ 3 w 440"/>
                <a:gd name="T55" fmla="*/ 42 h 102"/>
                <a:gd name="T56" fmla="*/ 2 w 440"/>
                <a:gd name="T57" fmla="*/ 49 h 102"/>
                <a:gd name="T58" fmla="*/ 1 w 440"/>
                <a:gd name="T59" fmla="*/ 55 h 102"/>
                <a:gd name="T60" fmla="*/ 0 w 440"/>
                <a:gd name="T61" fmla="*/ 63 h 102"/>
                <a:gd name="T62" fmla="*/ 0 w 440"/>
                <a:gd name="T63" fmla="*/ 70 h 102"/>
                <a:gd name="T64" fmla="*/ 0 w 440"/>
                <a:gd name="T65" fmla="*/ 78 h 102"/>
                <a:gd name="T66" fmla="*/ 48 w 440"/>
                <a:gd name="T67" fmla="*/ 78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87" name="Freeform 335"/>
            <p:cNvSpPr>
              <a:spLocks/>
            </p:cNvSpPr>
            <p:nvPr/>
          </p:nvSpPr>
          <p:spPr bwMode="auto">
            <a:xfrm>
              <a:off x="4789" y="2506"/>
              <a:ext cx="615" cy="147"/>
            </a:xfrm>
            <a:custGeom>
              <a:avLst/>
              <a:gdLst>
                <a:gd name="T0" fmla="*/ 100 w 1847"/>
                <a:gd name="T1" fmla="*/ 50 h 168"/>
                <a:gd name="T2" fmla="*/ 95 w 1847"/>
                <a:gd name="T3" fmla="*/ 53 h 168"/>
                <a:gd name="T4" fmla="*/ 91 w 1847"/>
                <a:gd name="T5" fmla="*/ 60 h 168"/>
                <a:gd name="T6" fmla="*/ 87 w 1847"/>
                <a:gd name="T7" fmla="*/ 68 h 168"/>
                <a:gd name="T8" fmla="*/ 84 w 1847"/>
                <a:gd name="T9" fmla="*/ 79 h 168"/>
                <a:gd name="T10" fmla="*/ 81 w 1847"/>
                <a:gd name="T11" fmla="*/ 92 h 168"/>
                <a:gd name="T12" fmla="*/ 79 w 1847"/>
                <a:gd name="T13" fmla="*/ 105 h 168"/>
                <a:gd name="T14" fmla="*/ 78 w 1847"/>
                <a:gd name="T15" fmla="*/ 121 h 168"/>
                <a:gd name="T16" fmla="*/ 0 w 1847"/>
                <a:gd name="T17" fmla="*/ 129 h 168"/>
                <a:gd name="T18" fmla="*/ 1 w 1847"/>
                <a:gd name="T19" fmla="*/ 88 h 168"/>
                <a:gd name="T20" fmla="*/ 6 w 1847"/>
                <a:gd name="T21" fmla="*/ 88 h 168"/>
                <a:gd name="T22" fmla="*/ 16 w 1847"/>
                <a:gd name="T23" fmla="*/ 88 h 168"/>
                <a:gd name="T24" fmla="*/ 28 w 1847"/>
                <a:gd name="T25" fmla="*/ 88 h 168"/>
                <a:gd name="T26" fmla="*/ 41 w 1847"/>
                <a:gd name="T27" fmla="*/ 88 h 168"/>
                <a:gd name="T28" fmla="*/ 54 w 1847"/>
                <a:gd name="T29" fmla="*/ 88 h 168"/>
                <a:gd name="T30" fmla="*/ 65 w 1847"/>
                <a:gd name="T31" fmla="*/ 88 h 168"/>
                <a:gd name="T32" fmla="*/ 71 w 1847"/>
                <a:gd name="T33" fmla="*/ 88 h 168"/>
                <a:gd name="T34" fmla="*/ 74 w 1847"/>
                <a:gd name="T35" fmla="*/ 80 h 168"/>
                <a:gd name="T36" fmla="*/ 76 w 1847"/>
                <a:gd name="T37" fmla="*/ 64 h 168"/>
                <a:gd name="T38" fmla="*/ 79 w 1847"/>
                <a:gd name="T39" fmla="*/ 47 h 168"/>
                <a:gd name="T40" fmla="*/ 83 w 1847"/>
                <a:gd name="T41" fmla="*/ 33 h 168"/>
                <a:gd name="T42" fmla="*/ 86 w 1847"/>
                <a:gd name="T43" fmla="*/ 21 h 168"/>
                <a:gd name="T44" fmla="*/ 91 w 1847"/>
                <a:gd name="T45" fmla="*/ 10 h 168"/>
                <a:gd name="T46" fmla="*/ 95 w 1847"/>
                <a:gd name="T47" fmla="*/ 4 h 168"/>
                <a:gd name="T48" fmla="*/ 100 w 1847"/>
                <a:gd name="T49" fmla="*/ 1 h 168"/>
                <a:gd name="T50" fmla="*/ 105 w 1847"/>
                <a:gd name="T51" fmla="*/ 1 h 168"/>
                <a:gd name="T52" fmla="*/ 110 w 1847"/>
                <a:gd name="T53" fmla="*/ 4 h 168"/>
                <a:gd name="T54" fmla="*/ 114 w 1847"/>
                <a:gd name="T55" fmla="*/ 10 h 168"/>
                <a:gd name="T56" fmla="*/ 119 w 1847"/>
                <a:gd name="T57" fmla="*/ 21 h 168"/>
                <a:gd name="T58" fmla="*/ 123 w 1847"/>
                <a:gd name="T59" fmla="*/ 33 h 168"/>
                <a:gd name="T60" fmla="*/ 126 w 1847"/>
                <a:gd name="T61" fmla="*/ 47 h 168"/>
                <a:gd name="T62" fmla="*/ 129 w 1847"/>
                <a:gd name="T63" fmla="*/ 64 h 168"/>
                <a:gd name="T64" fmla="*/ 131 w 1847"/>
                <a:gd name="T65" fmla="*/ 80 h 168"/>
                <a:gd name="T66" fmla="*/ 134 w 1847"/>
                <a:gd name="T67" fmla="*/ 88 h 168"/>
                <a:gd name="T68" fmla="*/ 140 w 1847"/>
                <a:gd name="T69" fmla="*/ 88 h 168"/>
                <a:gd name="T70" fmla="*/ 151 w 1847"/>
                <a:gd name="T71" fmla="*/ 88 h 168"/>
                <a:gd name="T72" fmla="*/ 163 w 1847"/>
                <a:gd name="T73" fmla="*/ 88 h 168"/>
                <a:gd name="T74" fmla="*/ 176 w 1847"/>
                <a:gd name="T75" fmla="*/ 88 h 168"/>
                <a:gd name="T76" fmla="*/ 189 w 1847"/>
                <a:gd name="T77" fmla="*/ 88 h 168"/>
                <a:gd name="T78" fmla="*/ 198 w 1847"/>
                <a:gd name="T79" fmla="*/ 88 h 168"/>
                <a:gd name="T80" fmla="*/ 204 w 1847"/>
                <a:gd name="T81" fmla="*/ 88 h 168"/>
                <a:gd name="T82" fmla="*/ 205 w 1847"/>
                <a:gd name="T83" fmla="*/ 129 h 168"/>
                <a:gd name="T84" fmla="*/ 127 w 1847"/>
                <a:gd name="T85" fmla="*/ 121 h 168"/>
                <a:gd name="T86" fmla="*/ 126 w 1847"/>
                <a:gd name="T87" fmla="*/ 105 h 168"/>
                <a:gd name="T88" fmla="*/ 124 w 1847"/>
                <a:gd name="T89" fmla="*/ 92 h 168"/>
                <a:gd name="T90" fmla="*/ 121 w 1847"/>
                <a:gd name="T91" fmla="*/ 79 h 168"/>
                <a:gd name="T92" fmla="*/ 118 w 1847"/>
                <a:gd name="T93" fmla="*/ 68 h 168"/>
                <a:gd name="T94" fmla="*/ 114 w 1847"/>
                <a:gd name="T95" fmla="*/ 60 h 168"/>
                <a:gd name="T96" fmla="*/ 110 w 1847"/>
                <a:gd name="T97" fmla="*/ 53 h 168"/>
                <a:gd name="T98" fmla="*/ 105 w 1847"/>
                <a:gd name="T99" fmla="*/ 5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88" name="Rectangle 336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89" name="Rectangle 337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90" name="Rectangle 338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91" name="Rectangle 339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92" name="Rectangle 340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93" name="Rectangle 341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94" name="Rectangle 342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95" name="Rectangle 343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96" name="Rectangle 344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97" name="Rectangle 34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98" name="Rectangle 346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99" name="Rectangle 347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00" name="Rectangle 348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01" name="Rectangle 349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02" name="Rectangle 350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03" name="Rectangle 351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04" name="Rectangle 352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05" name="Rectangle 353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06" name="Rectangle 354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07" name="Rectangle 355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08" name="Rectangle 356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09" name="Rectangle 357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10" name="Rectangle 358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11" name="Rectangle 359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12" name="Rectangle 360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13" name="Rectangle 361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14" name="Rectangle 362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15" name="Rectangle 363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16" name="Rectangle 364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17" name="Rectangle 365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18" name="Rectangle 366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19" name="Rectangle 367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20" name="Rectangle 368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21" name="Freeform 369"/>
            <p:cNvSpPr>
              <a:spLocks/>
            </p:cNvSpPr>
            <p:nvPr/>
          </p:nvSpPr>
          <p:spPr bwMode="auto">
            <a:xfrm>
              <a:off x="5114" y="2721"/>
              <a:ext cx="72" cy="324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22" name="Freeform 370"/>
            <p:cNvSpPr>
              <a:spLocks/>
            </p:cNvSpPr>
            <p:nvPr/>
          </p:nvSpPr>
          <p:spPr bwMode="auto">
            <a:xfrm>
              <a:off x="5176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23" name="Freeform 371"/>
            <p:cNvSpPr>
              <a:spLocks/>
            </p:cNvSpPr>
            <p:nvPr/>
          </p:nvSpPr>
          <p:spPr bwMode="auto">
            <a:xfrm>
              <a:off x="5218" y="2721"/>
              <a:ext cx="72" cy="324"/>
            </a:xfrm>
            <a:custGeom>
              <a:avLst/>
              <a:gdLst>
                <a:gd name="T0" fmla="*/ 21 w 216"/>
                <a:gd name="T1" fmla="*/ 163 h 373"/>
                <a:gd name="T2" fmla="*/ 3 w 216"/>
                <a:gd name="T3" fmla="*/ 163 h 373"/>
                <a:gd name="T4" fmla="*/ 3 w 216"/>
                <a:gd name="T5" fmla="*/ 260 h 373"/>
                <a:gd name="T6" fmla="*/ 21 w 216"/>
                <a:gd name="T7" fmla="*/ 260 h 373"/>
                <a:gd name="T8" fmla="*/ 24 w 216"/>
                <a:gd name="T9" fmla="*/ 281 h 373"/>
                <a:gd name="T10" fmla="*/ 0 w 216"/>
                <a:gd name="T11" fmla="*/ 281 h 373"/>
                <a:gd name="T12" fmla="*/ 0 w 216"/>
                <a:gd name="T13" fmla="*/ 0 h 373"/>
                <a:gd name="T14" fmla="*/ 24 w 216"/>
                <a:gd name="T15" fmla="*/ 0 h 373"/>
                <a:gd name="T16" fmla="*/ 21 w 216"/>
                <a:gd name="T17" fmla="*/ 22 h 373"/>
                <a:gd name="T18" fmla="*/ 3 w 216"/>
                <a:gd name="T19" fmla="*/ 22 h 373"/>
                <a:gd name="T20" fmla="*/ 3 w 216"/>
                <a:gd name="T21" fmla="*/ 129 h 373"/>
                <a:gd name="T22" fmla="*/ 21 w 216"/>
                <a:gd name="T23" fmla="*/ 129 h 373"/>
                <a:gd name="T24" fmla="*/ 21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24" name="Freeform 372"/>
            <p:cNvSpPr>
              <a:spLocks/>
            </p:cNvSpPr>
            <p:nvPr/>
          </p:nvSpPr>
          <p:spPr bwMode="auto">
            <a:xfrm>
              <a:off x="5280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25" name="Freeform 373"/>
            <p:cNvSpPr>
              <a:spLocks/>
            </p:cNvSpPr>
            <p:nvPr/>
          </p:nvSpPr>
          <p:spPr bwMode="auto">
            <a:xfrm>
              <a:off x="5324" y="2721"/>
              <a:ext cx="72" cy="324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26" name="Freeform 374"/>
            <p:cNvSpPr>
              <a:spLocks/>
            </p:cNvSpPr>
            <p:nvPr/>
          </p:nvSpPr>
          <p:spPr bwMode="auto">
            <a:xfrm>
              <a:off x="5386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27" name="Freeform 375"/>
            <p:cNvSpPr>
              <a:spLocks/>
            </p:cNvSpPr>
            <p:nvPr/>
          </p:nvSpPr>
          <p:spPr bwMode="auto">
            <a:xfrm>
              <a:off x="5218" y="3139"/>
              <a:ext cx="72" cy="324"/>
            </a:xfrm>
            <a:custGeom>
              <a:avLst/>
              <a:gdLst>
                <a:gd name="T0" fmla="*/ 21 w 216"/>
                <a:gd name="T1" fmla="*/ 165 h 372"/>
                <a:gd name="T2" fmla="*/ 3 w 216"/>
                <a:gd name="T3" fmla="*/ 165 h 372"/>
                <a:gd name="T4" fmla="*/ 3 w 216"/>
                <a:gd name="T5" fmla="*/ 260 h 372"/>
                <a:gd name="T6" fmla="*/ 21 w 216"/>
                <a:gd name="T7" fmla="*/ 260 h 372"/>
                <a:gd name="T8" fmla="*/ 24 w 216"/>
                <a:gd name="T9" fmla="*/ 282 h 372"/>
                <a:gd name="T10" fmla="*/ 0 w 216"/>
                <a:gd name="T11" fmla="*/ 282 h 372"/>
                <a:gd name="T12" fmla="*/ 0 w 216"/>
                <a:gd name="T13" fmla="*/ 0 h 372"/>
                <a:gd name="T14" fmla="*/ 24 w 216"/>
                <a:gd name="T15" fmla="*/ 0 h 372"/>
                <a:gd name="T16" fmla="*/ 21 w 216"/>
                <a:gd name="T17" fmla="*/ 21 h 372"/>
                <a:gd name="T18" fmla="*/ 3 w 216"/>
                <a:gd name="T19" fmla="*/ 21 h 372"/>
                <a:gd name="T20" fmla="*/ 3 w 216"/>
                <a:gd name="T21" fmla="*/ 130 h 372"/>
                <a:gd name="T22" fmla="*/ 21 w 216"/>
                <a:gd name="T23" fmla="*/ 130 h 372"/>
                <a:gd name="T24" fmla="*/ 21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28" name="Freeform 376"/>
            <p:cNvSpPr>
              <a:spLocks/>
            </p:cNvSpPr>
            <p:nvPr/>
          </p:nvSpPr>
          <p:spPr bwMode="auto">
            <a:xfrm>
              <a:off x="5280" y="3139"/>
              <a:ext cx="10" cy="324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29" name="Freeform 377"/>
            <p:cNvSpPr>
              <a:spLocks/>
            </p:cNvSpPr>
            <p:nvPr/>
          </p:nvSpPr>
          <p:spPr bwMode="auto">
            <a:xfrm>
              <a:off x="5324" y="3139"/>
              <a:ext cx="72" cy="324"/>
            </a:xfrm>
            <a:custGeom>
              <a:avLst/>
              <a:gdLst>
                <a:gd name="T0" fmla="*/ 21 w 217"/>
                <a:gd name="T1" fmla="*/ 165 h 372"/>
                <a:gd name="T2" fmla="*/ 3 w 217"/>
                <a:gd name="T3" fmla="*/ 165 h 372"/>
                <a:gd name="T4" fmla="*/ 3 w 217"/>
                <a:gd name="T5" fmla="*/ 260 h 372"/>
                <a:gd name="T6" fmla="*/ 21 w 217"/>
                <a:gd name="T7" fmla="*/ 260 h 372"/>
                <a:gd name="T8" fmla="*/ 24 w 217"/>
                <a:gd name="T9" fmla="*/ 282 h 372"/>
                <a:gd name="T10" fmla="*/ 0 w 217"/>
                <a:gd name="T11" fmla="*/ 282 h 372"/>
                <a:gd name="T12" fmla="*/ 0 w 217"/>
                <a:gd name="T13" fmla="*/ 0 h 372"/>
                <a:gd name="T14" fmla="*/ 24 w 217"/>
                <a:gd name="T15" fmla="*/ 0 h 372"/>
                <a:gd name="T16" fmla="*/ 21 w 217"/>
                <a:gd name="T17" fmla="*/ 21 h 372"/>
                <a:gd name="T18" fmla="*/ 3 w 217"/>
                <a:gd name="T19" fmla="*/ 21 h 372"/>
                <a:gd name="T20" fmla="*/ 3 w 217"/>
                <a:gd name="T21" fmla="*/ 130 h 372"/>
                <a:gd name="T22" fmla="*/ 21 w 217"/>
                <a:gd name="T23" fmla="*/ 130 h 372"/>
                <a:gd name="T24" fmla="*/ 21 w 217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0" name="Freeform 378"/>
            <p:cNvSpPr>
              <a:spLocks/>
            </p:cNvSpPr>
            <p:nvPr/>
          </p:nvSpPr>
          <p:spPr bwMode="auto">
            <a:xfrm>
              <a:off x="5386" y="3139"/>
              <a:ext cx="10" cy="324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1" name="Freeform 379"/>
            <p:cNvSpPr>
              <a:spLocks/>
            </p:cNvSpPr>
            <p:nvPr/>
          </p:nvSpPr>
          <p:spPr bwMode="auto">
            <a:xfrm>
              <a:off x="5008" y="2721"/>
              <a:ext cx="72" cy="324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2" name="Freeform 380"/>
            <p:cNvSpPr>
              <a:spLocks/>
            </p:cNvSpPr>
            <p:nvPr/>
          </p:nvSpPr>
          <p:spPr bwMode="auto">
            <a:xfrm>
              <a:off x="5008" y="2721"/>
              <a:ext cx="10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3" name="Freeform 381"/>
            <p:cNvSpPr>
              <a:spLocks/>
            </p:cNvSpPr>
            <p:nvPr/>
          </p:nvSpPr>
          <p:spPr bwMode="auto">
            <a:xfrm>
              <a:off x="4903" y="2721"/>
              <a:ext cx="71" cy="324"/>
            </a:xfrm>
            <a:custGeom>
              <a:avLst/>
              <a:gdLst>
                <a:gd name="T0" fmla="*/ 3 w 216"/>
                <a:gd name="T1" fmla="*/ 163 h 373"/>
                <a:gd name="T2" fmla="*/ 20 w 216"/>
                <a:gd name="T3" fmla="*/ 163 h 373"/>
                <a:gd name="T4" fmla="*/ 20 w 216"/>
                <a:gd name="T5" fmla="*/ 260 h 373"/>
                <a:gd name="T6" fmla="*/ 3 w 216"/>
                <a:gd name="T7" fmla="*/ 260 h 373"/>
                <a:gd name="T8" fmla="*/ 0 w 216"/>
                <a:gd name="T9" fmla="*/ 281 h 373"/>
                <a:gd name="T10" fmla="*/ 23 w 216"/>
                <a:gd name="T11" fmla="*/ 281 h 373"/>
                <a:gd name="T12" fmla="*/ 23 w 216"/>
                <a:gd name="T13" fmla="*/ 0 h 373"/>
                <a:gd name="T14" fmla="*/ 0 w 216"/>
                <a:gd name="T15" fmla="*/ 0 h 373"/>
                <a:gd name="T16" fmla="*/ 3 w 216"/>
                <a:gd name="T17" fmla="*/ 22 h 373"/>
                <a:gd name="T18" fmla="*/ 20 w 216"/>
                <a:gd name="T19" fmla="*/ 22 h 373"/>
                <a:gd name="T20" fmla="*/ 20 w 216"/>
                <a:gd name="T21" fmla="*/ 129 h 373"/>
                <a:gd name="T22" fmla="*/ 3 w 216"/>
                <a:gd name="T23" fmla="*/ 129 h 373"/>
                <a:gd name="T24" fmla="*/ 3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4" name="Freeform 382"/>
            <p:cNvSpPr>
              <a:spLocks/>
            </p:cNvSpPr>
            <p:nvPr/>
          </p:nvSpPr>
          <p:spPr bwMode="auto">
            <a:xfrm>
              <a:off x="4903" y="2721"/>
              <a:ext cx="9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5" name="Freeform 383"/>
            <p:cNvSpPr>
              <a:spLocks/>
            </p:cNvSpPr>
            <p:nvPr/>
          </p:nvSpPr>
          <p:spPr bwMode="auto">
            <a:xfrm>
              <a:off x="4799" y="2721"/>
              <a:ext cx="72" cy="324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6" name="Freeform 384"/>
            <p:cNvSpPr>
              <a:spLocks/>
            </p:cNvSpPr>
            <p:nvPr/>
          </p:nvSpPr>
          <p:spPr bwMode="auto">
            <a:xfrm>
              <a:off x="4799" y="2721"/>
              <a:ext cx="10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7" name="Freeform 385"/>
            <p:cNvSpPr>
              <a:spLocks/>
            </p:cNvSpPr>
            <p:nvPr/>
          </p:nvSpPr>
          <p:spPr bwMode="auto">
            <a:xfrm>
              <a:off x="4903" y="3139"/>
              <a:ext cx="71" cy="324"/>
            </a:xfrm>
            <a:custGeom>
              <a:avLst/>
              <a:gdLst>
                <a:gd name="T0" fmla="*/ 3 w 216"/>
                <a:gd name="T1" fmla="*/ 165 h 372"/>
                <a:gd name="T2" fmla="*/ 20 w 216"/>
                <a:gd name="T3" fmla="*/ 165 h 372"/>
                <a:gd name="T4" fmla="*/ 20 w 216"/>
                <a:gd name="T5" fmla="*/ 260 h 372"/>
                <a:gd name="T6" fmla="*/ 3 w 216"/>
                <a:gd name="T7" fmla="*/ 260 h 372"/>
                <a:gd name="T8" fmla="*/ 0 w 216"/>
                <a:gd name="T9" fmla="*/ 282 h 372"/>
                <a:gd name="T10" fmla="*/ 23 w 216"/>
                <a:gd name="T11" fmla="*/ 282 h 372"/>
                <a:gd name="T12" fmla="*/ 23 w 216"/>
                <a:gd name="T13" fmla="*/ 0 h 372"/>
                <a:gd name="T14" fmla="*/ 0 w 216"/>
                <a:gd name="T15" fmla="*/ 0 h 372"/>
                <a:gd name="T16" fmla="*/ 3 w 216"/>
                <a:gd name="T17" fmla="*/ 21 h 372"/>
                <a:gd name="T18" fmla="*/ 20 w 216"/>
                <a:gd name="T19" fmla="*/ 21 h 372"/>
                <a:gd name="T20" fmla="*/ 20 w 216"/>
                <a:gd name="T21" fmla="*/ 130 h 372"/>
                <a:gd name="T22" fmla="*/ 3 w 216"/>
                <a:gd name="T23" fmla="*/ 130 h 372"/>
                <a:gd name="T24" fmla="*/ 3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8" name="Freeform 386"/>
            <p:cNvSpPr>
              <a:spLocks/>
            </p:cNvSpPr>
            <p:nvPr/>
          </p:nvSpPr>
          <p:spPr bwMode="auto">
            <a:xfrm>
              <a:off x="4903" y="3139"/>
              <a:ext cx="9" cy="324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9" name="Freeform 387"/>
            <p:cNvSpPr>
              <a:spLocks/>
            </p:cNvSpPr>
            <p:nvPr/>
          </p:nvSpPr>
          <p:spPr bwMode="auto">
            <a:xfrm>
              <a:off x="4799" y="3139"/>
              <a:ext cx="72" cy="324"/>
            </a:xfrm>
            <a:custGeom>
              <a:avLst/>
              <a:gdLst>
                <a:gd name="T0" fmla="*/ 3 w 215"/>
                <a:gd name="T1" fmla="*/ 165 h 372"/>
                <a:gd name="T2" fmla="*/ 21 w 215"/>
                <a:gd name="T3" fmla="*/ 165 h 372"/>
                <a:gd name="T4" fmla="*/ 21 w 215"/>
                <a:gd name="T5" fmla="*/ 260 h 372"/>
                <a:gd name="T6" fmla="*/ 3 w 215"/>
                <a:gd name="T7" fmla="*/ 260 h 372"/>
                <a:gd name="T8" fmla="*/ 0 w 215"/>
                <a:gd name="T9" fmla="*/ 282 h 372"/>
                <a:gd name="T10" fmla="*/ 24 w 215"/>
                <a:gd name="T11" fmla="*/ 282 h 372"/>
                <a:gd name="T12" fmla="*/ 24 w 215"/>
                <a:gd name="T13" fmla="*/ 0 h 372"/>
                <a:gd name="T14" fmla="*/ 0 w 215"/>
                <a:gd name="T15" fmla="*/ 0 h 372"/>
                <a:gd name="T16" fmla="*/ 3 w 215"/>
                <a:gd name="T17" fmla="*/ 21 h 372"/>
                <a:gd name="T18" fmla="*/ 21 w 215"/>
                <a:gd name="T19" fmla="*/ 21 h 372"/>
                <a:gd name="T20" fmla="*/ 21 w 215"/>
                <a:gd name="T21" fmla="*/ 130 h 372"/>
                <a:gd name="T22" fmla="*/ 3 w 215"/>
                <a:gd name="T23" fmla="*/ 130 h 372"/>
                <a:gd name="T24" fmla="*/ 3 w 215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0" name="Freeform 388"/>
            <p:cNvSpPr>
              <a:spLocks/>
            </p:cNvSpPr>
            <p:nvPr/>
          </p:nvSpPr>
          <p:spPr bwMode="auto">
            <a:xfrm>
              <a:off x="4799" y="3139"/>
              <a:ext cx="10" cy="324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1" name="Rectangle 389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2" name="Rectangle 390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3" name="Rectangle 391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4" name="Rectangle 392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5" name="Rectangle 393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6" name="Rectangle 394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7" name="Freeform 395"/>
            <p:cNvSpPr>
              <a:spLocks/>
            </p:cNvSpPr>
            <p:nvPr/>
          </p:nvSpPr>
          <p:spPr bwMode="auto">
            <a:xfrm>
              <a:off x="4986" y="2736"/>
              <a:ext cx="12" cy="37"/>
            </a:xfrm>
            <a:custGeom>
              <a:avLst/>
              <a:gdLst>
                <a:gd name="T0" fmla="*/ 2 w 37"/>
                <a:gd name="T1" fmla="*/ 36 h 38"/>
                <a:gd name="T2" fmla="*/ 3 w 37"/>
                <a:gd name="T3" fmla="*/ 34 h 38"/>
                <a:gd name="T4" fmla="*/ 3 w 37"/>
                <a:gd name="T5" fmla="*/ 30 h 38"/>
                <a:gd name="T6" fmla="*/ 4 w 37"/>
                <a:gd name="T7" fmla="*/ 23 h 38"/>
                <a:gd name="T8" fmla="*/ 4 w 37"/>
                <a:gd name="T9" fmla="*/ 19 h 38"/>
                <a:gd name="T10" fmla="*/ 4 w 37"/>
                <a:gd name="T11" fmla="*/ 12 h 38"/>
                <a:gd name="T12" fmla="*/ 3 w 37"/>
                <a:gd name="T13" fmla="*/ 5 h 38"/>
                <a:gd name="T14" fmla="*/ 3 w 37"/>
                <a:gd name="T15" fmla="*/ 1 h 38"/>
                <a:gd name="T16" fmla="*/ 2 w 37"/>
                <a:gd name="T17" fmla="*/ 0 h 38"/>
                <a:gd name="T18" fmla="*/ 1 w 37"/>
                <a:gd name="T19" fmla="*/ 1 h 38"/>
                <a:gd name="T20" fmla="*/ 1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23 h 38"/>
                <a:gd name="T28" fmla="*/ 1 w 37"/>
                <a:gd name="T29" fmla="*/ 30 h 38"/>
                <a:gd name="T30" fmla="*/ 1 w 37"/>
                <a:gd name="T31" fmla="*/ 34 h 38"/>
                <a:gd name="T32" fmla="*/ 2 w 37"/>
                <a:gd name="T33" fmla="*/ 36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7" name="Group 316"/>
          <p:cNvGrpSpPr>
            <a:grpSpLocks/>
          </p:cNvGrpSpPr>
          <p:nvPr/>
        </p:nvGrpSpPr>
        <p:grpSpPr bwMode="auto">
          <a:xfrm>
            <a:off x="4573829" y="4204537"/>
            <a:ext cx="210776" cy="210114"/>
            <a:chOff x="4727" y="2506"/>
            <a:chExt cx="706" cy="1172"/>
          </a:xfrm>
        </p:grpSpPr>
        <p:sp>
          <p:nvSpPr>
            <p:cNvPr id="1549" name="Freeform 317"/>
            <p:cNvSpPr>
              <a:spLocks/>
            </p:cNvSpPr>
            <p:nvPr/>
          </p:nvSpPr>
          <p:spPr bwMode="auto">
            <a:xfrm>
              <a:off x="4727" y="3558"/>
              <a:ext cx="46" cy="120"/>
            </a:xfrm>
            <a:custGeom>
              <a:avLst/>
              <a:gdLst>
                <a:gd name="T0" fmla="*/ 0 w 139"/>
                <a:gd name="T1" fmla="*/ 107 h 135"/>
                <a:gd name="T2" fmla="*/ 0 w 139"/>
                <a:gd name="T3" fmla="*/ 73 h 135"/>
                <a:gd name="T4" fmla="*/ 5 w 139"/>
                <a:gd name="T5" fmla="*/ 73 h 135"/>
                <a:gd name="T6" fmla="*/ 5 w 139"/>
                <a:gd name="T7" fmla="*/ 37 h 135"/>
                <a:gd name="T8" fmla="*/ 10 w 139"/>
                <a:gd name="T9" fmla="*/ 37 h 135"/>
                <a:gd name="T10" fmla="*/ 10 w 139"/>
                <a:gd name="T11" fmla="*/ 0 h 135"/>
                <a:gd name="T12" fmla="*/ 15 w 139"/>
                <a:gd name="T13" fmla="*/ 0 h 135"/>
                <a:gd name="T14" fmla="*/ 15 w 139"/>
                <a:gd name="T15" fmla="*/ 107 h 135"/>
                <a:gd name="T16" fmla="*/ 0 w 139"/>
                <a:gd name="T17" fmla="*/ 107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0" name="Freeform 318"/>
            <p:cNvSpPr>
              <a:spLocks/>
            </p:cNvSpPr>
            <p:nvPr/>
          </p:nvSpPr>
          <p:spPr bwMode="auto">
            <a:xfrm>
              <a:off x="4773" y="2564"/>
              <a:ext cx="648" cy="1114"/>
            </a:xfrm>
            <a:custGeom>
              <a:avLst/>
              <a:gdLst>
                <a:gd name="T0" fmla="*/ 0 w 1946"/>
                <a:gd name="T1" fmla="*/ 971 h 1278"/>
                <a:gd name="T2" fmla="*/ 0 w 1946"/>
                <a:gd name="T3" fmla="*/ 78 h 1278"/>
                <a:gd name="T4" fmla="*/ 84 w 1946"/>
                <a:gd name="T5" fmla="*/ 78 h 1278"/>
                <a:gd name="T6" fmla="*/ 84 w 1946"/>
                <a:gd name="T7" fmla="*/ 71 h 1278"/>
                <a:gd name="T8" fmla="*/ 84 w 1946"/>
                <a:gd name="T9" fmla="*/ 62 h 1278"/>
                <a:gd name="T10" fmla="*/ 85 w 1946"/>
                <a:gd name="T11" fmla="*/ 55 h 1278"/>
                <a:gd name="T12" fmla="*/ 85 w 1946"/>
                <a:gd name="T13" fmla="*/ 48 h 1278"/>
                <a:gd name="T14" fmla="*/ 86 w 1946"/>
                <a:gd name="T15" fmla="*/ 42 h 1278"/>
                <a:gd name="T16" fmla="*/ 88 w 1946"/>
                <a:gd name="T17" fmla="*/ 35 h 1278"/>
                <a:gd name="T18" fmla="*/ 89 w 1946"/>
                <a:gd name="T19" fmla="*/ 29 h 1278"/>
                <a:gd name="T20" fmla="*/ 91 w 1946"/>
                <a:gd name="T21" fmla="*/ 23 h 1278"/>
                <a:gd name="T22" fmla="*/ 92 w 1946"/>
                <a:gd name="T23" fmla="*/ 18 h 1278"/>
                <a:gd name="T24" fmla="*/ 94 w 1946"/>
                <a:gd name="T25" fmla="*/ 14 h 1278"/>
                <a:gd name="T26" fmla="*/ 96 w 1946"/>
                <a:gd name="T27" fmla="*/ 10 h 1278"/>
                <a:gd name="T28" fmla="*/ 98 w 1946"/>
                <a:gd name="T29" fmla="*/ 6 h 1278"/>
                <a:gd name="T30" fmla="*/ 101 w 1946"/>
                <a:gd name="T31" fmla="*/ 3 h 1278"/>
                <a:gd name="T32" fmla="*/ 103 w 1946"/>
                <a:gd name="T33" fmla="*/ 3 h 1278"/>
                <a:gd name="T34" fmla="*/ 105 w 1946"/>
                <a:gd name="T35" fmla="*/ 0 h 1278"/>
                <a:gd name="T36" fmla="*/ 108 w 1946"/>
                <a:gd name="T37" fmla="*/ 0 h 1278"/>
                <a:gd name="T38" fmla="*/ 110 w 1946"/>
                <a:gd name="T39" fmla="*/ 0 h 1278"/>
                <a:gd name="T40" fmla="*/ 113 w 1946"/>
                <a:gd name="T41" fmla="*/ 3 h 1278"/>
                <a:gd name="T42" fmla="*/ 115 w 1946"/>
                <a:gd name="T43" fmla="*/ 3 h 1278"/>
                <a:gd name="T44" fmla="*/ 118 w 1946"/>
                <a:gd name="T45" fmla="*/ 6 h 1278"/>
                <a:gd name="T46" fmla="*/ 120 w 1946"/>
                <a:gd name="T47" fmla="*/ 10 h 1278"/>
                <a:gd name="T48" fmla="*/ 122 w 1946"/>
                <a:gd name="T49" fmla="*/ 14 h 1278"/>
                <a:gd name="T50" fmla="*/ 124 w 1946"/>
                <a:gd name="T51" fmla="*/ 18 h 1278"/>
                <a:gd name="T52" fmla="*/ 125 w 1946"/>
                <a:gd name="T53" fmla="*/ 23 h 1278"/>
                <a:gd name="T54" fmla="*/ 127 w 1946"/>
                <a:gd name="T55" fmla="*/ 29 h 1278"/>
                <a:gd name="T56" fmla="*/ 128 w 1946"/>
                <a:gd name="T57" fmla="*/ 35 h 1278"/>
                <a:gd name="T58" fmla="*/ 130 w 1946"/>
                <a:gd name="T59" fmla="*/ 42 h 1278"/>
                <a:gd name="T60" fmla="*/ 130 w 1946"/>
                <a:gd name="T61" fmla="*/ 48 h 1278"/>
                <a:gd name="T62" fmla="*/ 131 w 1946"/>
                <a:gd name="T63" fmla="*/ 55 h 1278"/>
                <a:gd name="T64" fmla="*/ 132 w 1946"/>
                <a:gd name="T65" fmla="*/ 62 h 1278"/>
                <a:gd name="T66" fmla="*/ 132 w 1946"/>
                <a:gd name="T67" fmla="*/ 71 h 1278"/>
                <a:gd name="T68" fmla="*/ 132 w 1946"/>
                <a:gd name="T69" fmla="*/ 78 h 1278"/>
                <a:gd name="T70" fmla="*/ 216 w 1946"/>
                <a:gd name="T71" fmla="*/ 78 h 1278"/>
                <a:gd name="T72" fmla="*/ 216 w 1946"/>
                <a:gd name="T73" fmla="*/ 970 h 1278"/>
                <a:gd name="T74" fmla="*/ 0 w 1946"/>
                <a:gd name="T75" fmla="*/ 971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1" name="Rectangle 319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2" name="Rectangle 320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3" name="Rectangle 321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4" name="Rectangle 322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5" name="Rectangle 323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6" name="Rectangle 324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7" name="Rectangle 325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8" name="Rectangle 326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9" name="Rectangle 327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0" name="Rectangle 328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1" name="Rectangle 329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2" name="Rectangle 330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3" name="Rectangle 331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4" name="Rectangle 332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5" name="Rectangle 333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6" name="Freeform 334"/>
            <p:cNvSpPr>
              <a:spLocks/>
            </p:cNvSpPr>
            <p:nvPr/>
          </p:nvSpPr>
          <p:spPr bwMode="auto">
            <a:xfrm>
              <a:off x="5024" y="3076"/>
              <a:ext cx="146" cy="89"/>
            </a:xfrm>
            <a:custGeom>
              <a:avLst/>
              <a:gdLst>
                <a:gd name="T0" fmla="*/ 48 w 440"/>
                <a:gd name="T1" fmla="*/ 78 h 102"/>
                <a:gd name="T2" fmla="*/ 48 w 440"/>
                <a:gd name="T3" fmla="*/ 70 h 102"/>
                <a:gd name="T4" fmla="*/ 48 w 440"/>
                <a:gd name="T5" fmla="*/ 63 h 102"/>
                <a:gd name="T6" fmla="*/ 47 w 440"/>
                <a:gd name="T7" fmla="*/ 55 h 102"/>
                <a:gd name="T8" fmla="*/ 46 w 440"/>
                <a:gd name="T9" fmla="*/ 49 h 102"/>
                <a:gd name="T10" fmla="*/ 45 w 440"/>
                <a:gd name="T11" fmla="*/ 42 h 102"/>
                <a:gd name="T12" fmla="*/ 44 w 440"/>
                <a:gd name="T13" fmla="*/ 35 h 102"/>
                <a:gd name="T14" fmla="*/ 43 w 440"/>
                <a:gd name="T15" fmla="*/ 29 h 102"/>
                <a:gd name="T16" fmla="*/ 41 w 440"/>
                <a:gd name="T17" fmla="*/ 23 h 102"/>
                <a:gd name="T18" fmla="*/ 39 w 440"/>
                <a:gd name="T19" fmla="*/ 18 h 102"/>
                <a:gd name="T20" fmla="*/ 38 w 440"/>
                <a:gd name="T21" fmla="*/ 14 h 102"/>
                <a:gd name="T22" fmla="*/ 36 w 440"/>
                <a:gd name="T23" fmla="*/ 10 h 102"/>
                <a:gd name="T24" fmla="*/ 34 w 440"/>
                <a:gd name="T25" fmla="*/ 6 h 102"/>
                <a:gd name="T26" fmla="*/ 32 w 440"/>
                <a:gd name="T27" fmla="*/ 3 h 102"/>
                <a:gd name="T28" fmla="*/ 29 w 440"/>
                <a:gd name="T29" fmla="*/ 3 h 102"/>
                <a:gd name="T30" fmla="*/ 27 w 440"/>
                <a:gd name="T31" fmla="*/ 0 h 102"/>
                <a:gd name="T32" fmla="*/ 24 w 440"/>
                <a:gd name="T33" fmla="*/ 0 h 102"/>
                <a:gd name="T34" fmla="*/ 22 w 440"/>
                <a:gd name="T35" fmla="*/ 0 h 102"/>
                <a:gd name="T36" fmla="*/ 19 w 440"/>
                <a:gd name="T37" fmla="*/ 3 h 102"/>
                <a:gd name="T38" fmla="*/ 17 w 440"/>
                <a:gd name="T39" fmla="*/ 3 h 102"/>
                <a:gd name="T40" fmla="*/ 15 w 440"/>
                <a:gd name="T41" fmla="*/ 6 h 102"/>
                <a:gd name="T42" fmla="*/ 13 w 440"/>
                <a:gd name="T43" fmla="*/ 10 h 102"/>
                <a:gd name="T44" fmla="*/ 11 w 440"/>
                <a:gd name="T45" fmla="*/ 14 h 102"/>
                <a:gd name="T46" fmla="*/ 9 w 440"/>
                <a:gd name="T47" fmla="*/ 18 h 102"/>
                <a:gd name="T48" fmla="*/ 7 w 440"/>
                <a:gd name="T49" fmla="*/ 23 h 102"/>
                <a:gd name="T50" fmla="*/ 6 w 440"/>
                <a:gd name="T51" fmla="*/ 29 h 102"/>
                <a:gd name="T52" fmla="*/ 4 w 440"/>
                <a:gd name="T53" fmla="*/ 35 h 102"/>
                <a:gd name="T54" fmla="*/ 3 w 440"/>
                <a:gd name="T55" fmla="*/ 42 h 102"/>
                <a:gd name="T56" fmla="*/ 2 w 440"/>
                <a:gd name="T57" fmla="*/ 49 h 102"/>
                <a:gd name="T58" fmla="*/ 1 w 440"/>
                <a:gd name="T59" fmla="*/ 55 h 102"/>
                <a:gd name="T60" fmla="*/ 0 w 440"/>
                <a:gd name="T61" fmla="*/ 63 h 102"/>
                <a:gd name="T62" fmla="*/ 0 w 440"/>
                <a:gd name="T63" fmla="*/ 70 h 102"/>
                <a:gd name="T64" fmla="*/ 0 w 440"/>
                <a:gd name="T65" fmla="*/ 78 h 102"/>
                <a:gd name="T66" fmla="*/ 48 w 440"/>
                <a:gd name="T67" fmla="*/ 78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7" name="Freeform 335"/>
            <p:cNvSpPr>
              <a:spLocks/>
            </p:cNvSpPr>
            <p:nvPr/>
          </p:nvSpPr>
          <p:spPr bwMode="auto">
            <a:xfrm>
              <a:off x="4789" y="2506"/>
              <a:ext cx="615" cy="147"/>
            </a:xfrm>
            <a:custGeom>
              <a:avLst/>
              <a:gdLst>
                <a:gd name="T0" fmla="*/ 100 w 1847"/>
                <a:gd name="T1" fmla="*/ 50 h 168"/>
                <a:gd name="T2" fmla="*/ 95 w 1847"/>
                <a:gd name="T3" fmla="*/ 53 h 168"/>
                <a:gd name="T4" fmla="*/ 91 w 1847"/>
                <a:gd name="T5" fmla="*/ 60 h 168"/>
                <a:gd name="T6" fmla="*/ 87 w 1847"/>
                <a:gd name="T7" fmla="*/ 68 h 168"/>
                <a:gd name="T8" fmla="*/ 84 w 1847"/>
                <a:gd name="T9" fmla="*/ 79 h 168"/>
                <a:gd name="T10" fmla="*/ 81 w 1847"/>
                <a:gd name="T11" fmla="*/ 92 h 168"/>
                <a:gd name="T12" fmla="*/ 79 w 1847"/>
                <a:gd name="T13" fmla="*/ 105 h 168"/>
                <a:gd name="T14" fmla="*/ 78 w 1847"/>
                <a:gd name="T15" fmla="*/ 121 h 168"/>
                <a:gd name="T16" fmla="*/ 0 w 1847"/>
                <a:gd name="T17" fmla="*/ 129 h 168"/>
                <a:gd name="T18" fmla="*/ 1 w 1847"/>
                <a:gd name="T19" fmla="*/ 88 h 168"/>
                <a:gd name="T20" fmla="*/ 6 w 1847"/>
                <a:gd name="T21" fmla="*/ 88 h 168"/>
                <a:gd name="T22" fmla="*/ 16 w 1847"/>
                <a:gd name="T23" fmla="*/ 88 h 168"/>
                <a:gd name="T24" fmla="*/ 28 w 1847"/>
                <a:gd name="T25" fmla="*/ 88 h 168"/>
                <a:gd name="T26" fmla="*/ 41 w 1847"/>
                <a:gd name="T27" fmla="*/ 88 h 168"/>
                <a:gd name="T28" fmla="*/ 54 w 1847"/>
                <a:gd name="T29" fmla="*/ 88 h 168"/>
                <a:gd name="T30" fmla="*/ 65 w 1847"/>
                <a:gd name="T31" fmla="*/ 88 h 168"/>
                <a:gd name="T32" fmla="*/ 71 w 1847"/>
                <a:gd name="T33" fmla="*/ 88 h 168"/>
                <a:gd name="T34" fmla="*/ 74 w 1847"/>
                <a:gd name="T35" fmla="*/ 80 h 168"/>
                <a:gd name="T36" fmla="*/ 76 w 1847"/>
                <a:gd name="T37" fmla="*/ 64 h 168"/>
                <a:gd name="T38" fmla="*/ 79 w 1847"/>
                <a:gd name="T39" fmla="*/ 47 h 168"/>
                <a:gd name="T40" fmla="*/ 83 w 1847"/>
                <a:gd name="T41" fmla="*/ 33 h 168"/>
                <a:gd name="T42" fmla="*/ 86 w 1847"/>
                <a:gd name="T43" fmla="*/ 21 h 168"/>
                <a:gd name="T44" fmla="*/ 91 w 1847"/>
                <a:gd name="T45" fmla="*/ 10 h 168"/>
                <a:gd name="T46" fmla="*/ 95 w 1847"/>
                <a:gd name="T47" fmla="*/ 4 h 168"/>
                <a:gd name="T48" fmla="*/ 100 w 1847"/>
                <a:gd name="T49" fmla="*/ 1 h 168"/>
                <a:gd name="T50" fmla="*/ 105 w 1847"/>
                <a:gd name="T51" fmla="*/ 1 h 168"/>
                <a:gd name="T52" fmla="*/ 110 w 1847"/>
                <a:gd name="T53" fmla="*/ 4 h 168"/>
                <a:gd name="T54" fmla="*/ 114 w 1847"/>
                <a:gd name="T55" fmla="*/ 10 h 168"/>
                <a:gd name="T56" fmla="*/ 119 w 1847"/>
                <a:gd name="T57" fmla="*/ 21 h 168"/>
                <a:gd name="T58" fmla="*/ 123 w 1847"/>
                <a:gd name="T59" fmla="*/ 33 h 168"/>
                <a:gd name="T60" fmla="*/ 126 w 1847"/>
                <a:gd name="T61" fmla="*/ 47 h 168"/>
                <a:gd name="T62" fmla="*/ 129 w 1847"/>
                <a:gd name="T63" fmla="*/ 64 h 168"/>
                <a:gd name="T64" fmla="*/ 131 w 1847"/>
                <a:gd name="T65" fmla="*/ 80 h 168"/>
                <a:gd name="T66" fmla="*/ 134 w 1847"/>
                <a:gd name="T67" fmla="*/ 88 h 168"/>
                <a:gd name="T68" fmla="*/ 140 w 1847"/>
                <a:gd name="T69" fmla="*/ 88 h 168"/>
                <a:gd name="T70" fmla="*/ 151 w 1847"/>
                <a:gd name="T71" fmla="*/ 88 h 168"/>
                <a:gd name="T72" fmla="*/ 163 w 1847"/>
                <a:gd name="T73" fmla="*/ 88 h 168"/>
                <a:gd name="T74" fmla="*/ 176 w 1847"/>
                <a:gd name="T75" fmla="*/ 88 h 168"/>
                <a:gd name="T76" fmla="*/ 189 w 1847"/>
                <a:gd name="T77" fmla="*/ 88 h 168"/>
                <a:gd name="T78" fmla="*/ 198 w 1847"/>
                <a:gd name="T79" fmla="*/ 88 h 168"/>
                <a:gd name="T80" fmla="*/ 204 w 1847"/>
                <a:gd name="T81" fmla="*/ 88 h 168"/>
                <a:gd name="T82" fmla="*/ 205 w 1847"/>
                <a:gd name="T83" fmla="*/ 129 h 168"/>
                <a:gd name="T84" fmla="*/ 127 w 1847"/>
                <a:gd name="T85" fmla="*/ 121 h 168"/>
                <a:gd name="T86" fmla="*/ 126 w 1847"/>
                <a:gd name="T87" fmla="*/ 105 h 168"/>
                <a:gd name="T88" fmla="*/ 124 w 1847"/>
                <a:gd name="T89" fmla="*/ 92 h 168"/>
                <a:gd name="T90" fmla="*/ 121 w 1847"/>
                <a:gd name="T91" fmla="*/ 79 h 168"/>
                <a:gd name="T92" fmla="*/ 118 w 1847"/>
                <a:gd name="T93" fmla="*/ 68 h 168"/>
                <a:gd name="T94" fmla="*/ 114 w 1847"/>
                <a:gd name="T95" fmla="*/ 60 h 168"/>
                <a:gd name="T96" fmla="*/ 110 w 1847"/>
                <a:gd name="T97" fmla="*/ 53 h 168"/>
                <a:gd name="T98" fmla="*/ 105 w 1847"/>
                <a:gd name="T99" fmla="*/ 5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8" name="Rectangle 336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9" name="Rectangle 337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0" name="Rectangle 338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1" name="Rectangle 339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2" name="Rectangle 340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3" name="Rectangle 341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4" name="Rectangle 342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5" name="Rectangle 343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6" name="Rectangle 344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7" name="Rectangle 34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8" name="Rectangle 346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9" name="Rectangle 347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0" name="Rectangle 348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1" name="Rectangle 349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2" name="Rectangle 350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3" name="Rectangle 351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4" name="Rectangle 352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5" name="Rectangle 353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6" name="Rectangle 354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7" name="Rectangle 355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8" name="Rectangle 356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9" name="Rectangle 357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0" name="Rectangle 358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1" name="Rectangle 359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2" name="Rectangle 360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3" name="Rectangle 361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4" name="Rectangle 362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5" name="Rectangle 363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6" name="Rectangle 364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7" name="Rectangle 365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8" name="Rectangle 366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9" name="Rectangle 367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0" name="Rectangle 368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1" name="Freeform 369"/>
            <p:cNvSpPr>
              <a:spLocks/>
            </p:cNvSpPr>
            <p:nvPr/>
          </p:nvSpPr>
          <p:spPr bwMode="auto">
            <a:xfrm>
              <a:off x="5114" y="2721"/>
              <a:ext cx="72" cy="324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2" name="Freeform 370"/>
            <p:cNvSpPr>
              <a:spLocks/>
            </p:cNvSpPr>
            <p:nvPr/>
          </p:nvSpPr>
          <p:spPr bwMode="auto">
            <a:xfrm>
              <a:off x="5176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3" name="Freeform 371"/>
            <p:cNvSpPr>
              <a:spLocks/>
            </p:cNvSpPr>
            <p:nvPr/>
          </p:nvSpPr>
          <p:spPr bwMode="auto">
            <a:xfrm>
              <a:off x="5218" y="2721"/>
              <a:ext cx="72" cy="324"/>
            </a:xfrm>
            <a:custGeom>
              <a:avLst/>
              <a:gdLst>
                <a:gd name="T0" fmla="*/ 21 w 216"/>
                <a:gd name="T1" fmla="*/ 163 h 373"/>
                <a:gd name="T2" fmla="*/ 3 w 216"/>
                <a:gd name="T3" fmla="*/ 163 h 373"/>
                <a:gd name="T4" fmla="*/ 3 w 216"/>
                <a:gd name="T5" fmla="*/ 260 h 373"/>
                <a:gd name="T6" fmla="*/ 21 w 216"/>
                <a:gd name="T7" fmla="*/ 260 h 373"/>
                <a:gd name="T8" fmla="*/ 24 w 216"/>
                <a:gd name="T9" fmla="*/ 281 h 373"/>
                <a:gd name="T10" fmla="*/ 0 w 216"/>
                <a:gd name="T11" fmla="*/ 281 h 373"/>
                <a:gd name="T12" fmla="*/ 0 w 216"/>
                <a:gd name="T13" fmla="*/ 0 h 373"/>
                <a:gd name="T14" fmla="*/ 24 w 216"/>
                <a:gd name="T15" fmla="*/ 0 h 373"/>
                <a:gd name="T16" fmla="*/ 21 w 216"/>
                <a:gd name="T17" fmla="*/ 22 h 373"/>
                <a:gd name="T18" fmla="*/ 3 w 216"/>
                <a:gd name="T19" fmla="*/ 22 h 373"/>
                <a:gd name="T20" fmla="*/ 3 w 216"/>
                <a:gd name="T21" fmla="*/ 129 h 373"/>
                <a:gd name="T22" fmla="*/ 21 w 216"/>
                <a:gd name="T23" fmla="*/ 129 h 373"/>
                <a:gd name="T24" fmla="*/ 21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4" name="Freeform 372"/>
            <p:cNvSpPr>
              <a:spLocks/>
            </p:cNvSpPr>
            <p:nvPr/>
          </p:nvSpPr>
          <p:spPr bwMode="auto">
            <a:xfrm>
              <a:off x="5280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5" name="Freeform 373"/>
            <p:cNvSpPr>
              <a:spLocks/>
            </p:cNvSpPr>
            <p:nvPr/>
          </p:nvSpPr>
          <p:spPr bwMode="auto">
            <a:xfrm>
              <a:off x="5324" y="2721"/>
              <a:ext cx="72" cy="324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6" name="Freeform 374"/>
            <p:cNvSpPr>
              <a:spLocks/>
            </p:cNvSpPr>
            <p:nvPr/>
          </p:nvSpPr>
          <p:spPr bwMode="auto">
            <a:xfrm>
              <a:off x="5386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7" name="Freeform 375"/>
            <p:cNvSpPr>
              <a:spLocks/>
            </p:cNvSpPr>
            <p:nvPr/>
          </p:nvSpPr>
          <p:spPr bwMode="auto">
            <a:xfrm>
              <a:off x="5218" y="3139"/>
              <a:ext cx="72" cy="324"/>
            </a:xfrm>
            <a:custGeom>
              <a:avLst/>
              <a:gdLst>
                <a:gd name="T0" fmla="*/ 21 w 216"/>
                <a:gd name="T1" fmla="*/ 165 h 372"/>
                <a:gd name="T2" fmla="*/ 3 w 216"/>
                <a:gd name="T3" fmla="*/ 165 h 372"/>
                <a:gd name="T4" fmla="*/ 3 w 216"/>
                <a:gd name="T5" fmla="*/ 260 h 372"/>
                <a:gd name="T6" fmla="*/ 21 w 216"/>
                <a:gd name="T7" fmla="*/ 260 h 372"/>
                <a:gd name="T8" fmla="*/ 24 w 216"/>
                <a:gd name="T9" fmla="*/ 282 h 372"/>
                <a:gd name="T10" fmla="*/ 0 w 216"/>
                <a:gd name="T11" fmla="*/ 282 h 372"/>
                <a:gd name="T12" fmla="*/ 0 w 216"/>
                <a:gd name="T13" fmla="*/ 0 h 372"/>
                <a:gd name="T14" fmla="*/ 24 w 216"/>
                <a:gd name="T15" fmla="*/ 0 h 372"/>
                <a:gd name="T16" fmla="*/ 21 w 216"/>
                <a:gd name="T17" fmla="*/ 21 h 372"/>
                <a:gd name="T18" fmla="*/ 3 w 216"/>
                <a:gd name="T19" fmla="*/ 21 h 372"/>
                <a:gd name="T20" fmla="*/ 3 w 216"/>
                <a:gd name="T21" fmla="*/ 130 h 372"/>
                <a:gd name="T22" fmla="*/ 21 w 216"/>
                <a:gd name="T23" fmla="*/ 130 h 372"/>
                <a:gd name="T24" fmla="*/ 21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8" name="Freeform 376"/>
            <p:cNvSpPr>
              <a:spLocks/>
            </p:cNvSpPr>
            <p:nvPr/>
          </p:nvSpPr>
          <p:spPr bwMode="auto">
            <a:xfrm>
              <a:off x="5280" y="3139"/>
              <a:ext cx="10" cy="324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9" name="Freeform 377"/>
            <p:cNvSpPr>
              <a:spLocks/>
            </p:cNvSpPr>
            <p:nvPr/>
          </p:nvSpPr>
          <p:spPr bwMode="auto">
            <a:xfrm>
              <a:off x="5324" y="3139"/>
              <a:ext cx="72" cy="324"/>
            </a:xfrm>
            <a:custGeom>
              <a:avLst/>
              <a:gdLst>
                <a:gd name="T0" fmla="*/ 21 w 217"/>
                <a:gd name="T1" fmla="*/ 165 h 372"/>
                <a:gd name="T2" fmla="*/ 3 w 217"/>
                <a:gd name="T3" fmla="*/ 165 h 372"/>
                <a:gd name="T4" fmla="*/ 3 w 217"/>
                <a:gd name="T5" fmla="*/ 260 h 372"/>
                <a:gd name="T6" fmla="*/ 21 w 217"/>
                <a:gd name="T7" fmla="*/ 260 h 372"/>
                <a:gd name="T8" fmla="*/ 24 w 217"/>
                <a:gd name="T9" fmla="*/ 282 h 372"/>
                <a:gd name="T10" fmla="*/ 0 w 217"/>
                <a:gd name="T11" fmla="*/ 282 h 372"/>
                <a:gd name="T12" fmla="*/ 0 w 217"/>
                <a:gd name="T13" fmla="*/ 0 h 372"/>
                <a:gd name="T14" fmla="*/ 24 w 217"/>
                <a:gd name="T15" fmla="*/ 0 h 372"/>
                <a:gd name="T16" fmla="*/ 21 w 217"/>
                <a:gd name="T17" fmla="*/ 21 h 372"/>
                <a:gd name="T18" fmla="*/ 3 w 217"/>
                <a:gd name="T19" fmla="*/ 21 h 372"/>
                <a:gd name="T20" fmla="*/ 3 w 217"/>
                <a:gd name="T21" fmla="*/ 130 h 372"/>
                <a:gd name="T22" fmla="*/ 21 w 217"/>
                <a:gd name="T23" fmla="*/ 130 h 372"/>
                <a:gd name="T24" fmla="*/ 21 w 217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10" name="Freeform 378"/>
            <p:cNvSpPr>
              <a:spLocks/>
            </p:cNvSpPr>
            <p:nvPr/>
          </p:nvSpPr>
          <p:spPr bwMode="auto">
            <a:xfrm>
              <a:off x="5386" y="3139"/>
              <a:ext cx="10" cy="324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11" name="Freeform 379"/>
            <p:cNvSpPr>
              <a:spLocks/>
            </p:cNvSpPr>
            <p:nvPr/>
          </p:nvSpPr>
          <p:spPr bwMode="auto">
            <a:xfrm>
              <a:off x="5008" y="2721"/>
              <a:ext cx="72" cy="324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12" name="Freeform 380"/>
            <p:cNvSpPr>
              <a:spLocks/>
            </p:cNvSpPr>
            <p:nvPr/>
          </p:nvSpPr>
          <p:spPr bwMode="auto">
            <a:xfrm>
              <a:off x="5008" y="2721"/>
              <a:ext cx="10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13" name="Freeform 381"/>
            <p:cNvSpPr>
              <a:spLocks/>
            </p:cNvSpPr>
            <p:nvPr/>
          </p:nvSpPr>
          <p:spPr bwMode="auto">
            <a:xfrm>
              <a:off x="4903" y="2721"/>
              <a:ext cx="71" cy="324"/>
            </a:xfrm>
            <a:custGeom>
              <a:avLst/>
              <a:gdLst>
                <a:gd name="T0" fmla="*/ 3 w 216"/>
                <a:gd name="T1" fmla="*/ 163 h 373"/>
                <a:gd name="T2" fmla="*/ 20 w 216"/>
                <a:gd name="T3" fmla="*/ 163 h 373"/>
                <a:gd name="T4" fmla="*/ 20 w 216"/>
                <a:gd name="T5" fmla="*/ 260 h 373"/>
                <a:gd name="T6" fmla="*/ 3 w 216"/>
                <a:gd name="T7" fmla="*/ 260 h 373"/>
                <a:gd name="T8" fmla="*/ 0 w 216"/>
                <a:gd name="T9" fmla="*/ 281 h 373"/>
                <a:gd name="T10" fmla="*/ 23 w 216"/>
                <a:gd name="T11" fmla="*/ 281 h 373"/>
                <a:gd name="T12" fmla="*/ 23 w 216"/>
                <a:gd name="T13" fmla="*/ 0 h 373"/>
                <a:gd name="T14" fmla="*/ 0 w 216"/>
                <a:gd name="T15" fmla="*/ 0 h 373"/>
                <a:gd name="T16" fmla="*/ 3 w 216"/>
                <a:gd name="T17" fmla="*/ 22 h 373"/>
                <a:gd name="T18" fmla="*/ 20 w 216"/>
                <a:gd name="T19" fmla="*/ 22 h 373"/>
                <a:gd name="T20" fmla="*/ 20 w 216"/>
                <a:gd name="T21" fmla="*/ 129 h 373"/>
                <a:gd name="T22" fmla="*/ 3 w 216"/>
                <a:gd name="T23" fmla="*/ 129 h 373"/>
                <a:gd name="T24" fmla="*/ 3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14" name="Freeform 382"/>
            <p:cNvSpPr>
              <a:spLocks/>
            </p:cNvSpPr>
            <p:nvPr/>
          </p:nvSpPr>
          <p:spPr bwMode="auto">
            <a:xfrm>
              <a:off x="4903" y="2721"/>
              <a:ext cx="9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15" name="Freeform 383"/>
            <p:cNvSpPr>
              <a:spLocks/>
            </p:cNvSpPr>
            <p:nvPr/>
          </p:nvSpPr>
          <p:spPr bwMode="auto">
            <a:xfrm>
              <a:off x="4799" y="2721"/>
              <a:ext cx="72" cy="324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16" name="Freeform 384"/>
            <p:cNvSpPr>
              <a:spLocks/>
            </p:cNvSpPr>
            <p:nvPr/>
          </p:nvSpPr>
          <p:spPr bwMode="auto">
            <a:xfrm>
              <a:off x="4799" y="2721"/>
              <a:ext cx="10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17" name="Freeform 385"/>
            <p:cNvSpPr>
              <a:spLocks/>
            </p:cNvSpPr>
            <p:nvPr/>
          </p:nvSpPr>
          <p:spPr bwMode="auto">
            <a:xfrm>
              <a:off x="4903" y="3139"/>
              <a:ext cx="71" cy="324"/>
            </a:xfrm>
            <a:custGeom>
              <a:avLst/>
              <a:gdLst>
                <a:gd name="T0" fmla="*/ 3 w 216"/>
                <a:gd name="T1" fmla="*/ 165 h 372"/>
                <a:gd name="T2" fmla="*/ 20 w 216"/>
                <a:gd name="T3" fmla="*/ 165 h 372"/>
                <a:gd name="T4" fmla="*/ 20 w 216"/>
                <a:gd name="T5" fmla="*/ 260 h 372"/>
                <a:gd name="T6" fmla="*/ 3 w 216"/>
                <a:gd name="T7" fmla="*/ 260 h 372"/>
                <a:gd name="T8" fmla="*/ 0 w 216"/>
                <a:gd name="T9" fmla="*/ 282 h 372"/>
                <a:gd name="T10" fmla="*/ 23 w 216"/>
                <a:gd name="T11" fmla="*/ 282 h 372"/>
                <a:gd name="T12" fmla="*/ 23 w 216"/>
                <a:gd name="T13" fmla="*/ 0 h 372"/>
                <a:gd name="T14" fmla="*/ 0 w 216"/>
                <a:gd name="T15" fmla="*/ 0 h 372"/>
                <a:gd name="T16" fmla="*/ 3 w 216"/>
                <a:gd name="T17" fmla="*/ 21 h 372"/>
                <a:gd name="T18" fmla="*/ 20 w 216"/>
                <a:gd name="T19" fmla="*/ 21 h 372"/>
                <a:gd name="T20" fmla="*/ 20 w 216"/>
                <a:gd name="T21" fmla="*/ 130 h 372"/>
                <a:gd name="T22" fmla="*/ 3 w 216"/>
                <a:gd name="T23" fmla="*/ 130 h 372"/>
                <a:gd name="T24" fmla="*/ 3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18" name="Freeform 386"/>
            <p:cNvSpPr>
              <a:spLocks/>
            </p:cNvSpPr>
            <p:nvPr/>
          </p:nvSpPr>
          <p:spPr bwMode="auto">
            <a:xfrm>
              <a:off x="4903" y="3139"/>
              <a:ext cx="9" cy="324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19" name="Freeform 387"/>
            <p:cNvSpPr>
              <a:spLocks/>
            </p:cNvSpPr>
            <p:nvPr/>
          </p:nvSpPr>
          <p:spPr bwMode="auto">
            <a:xfrm>
              <a:off x="4799" y="3139"/>
              <a:ext cx="72" cy="324"/>
            </a:xfrm>
            <a:custGeom>
              <a:avLst/>
              <a:gdLst>
                <a:gd name="T0" fmla="*/ 3 w 215"/>
                <a:gd name="T1" fmla="*/ 165 h 372"/>
                <a:gd name="T2" fmla="*/ 21 w 215"/>
                <a:gd name="T3" fmla="*/ 165 h 372"/>
                <a:gd name="T4" fmla="*/ 21 w 215"/>
                <a:gd name="T5" fmla="*/ 260 h 372"/>
                <a:gd name="T6" fmla="*/ 3 w 215"/>
                <a:gd name="T7" fmla="*/ 260 h 372"/>
                <a:gd name="T8" fmla="*/ 0 w 215"/>
                <a:gd name="T9" fmla="*/ 282 h 372"/>
                <a:gd name="T10" fmla="*/ 24 w 215"/>
                <a:gd name="T11" fmla="*/ 282 h 372"/>
                <a:gd name="T12" fmla="*/ 24 w 215"/>
                <a:gd name="T13" fmla="*/ 0 h 372"/>
                <a:gd name="T14" fmla="*/ 0 w 215"/>
                <a:gd name="T15" fmla="*/ 0 h 372"/>
                <a:gd name="T16" fmla="*/ 3 w 215"/>
                <a:gd name="T17" fmla="*/ 21 h 372"/>
                <a:gd name="T18" fmla="*/ 21 w 215"/>
                <a:gd name="T19" fmla="*/ 21 h 372"/>
                <a:gd name="T20" fmla="*/ 21 w 215"/>
                <a:gd name="T21" fmla="*/ 130 h 372"/>
                <a:gd name="T22" fmla="*/ 3 w 215"/>
                <a:gd name="T23" fmla="*/ 130 h 372"/>
                <a:gd name="T24" fmla="*/ 3 w 215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0" name="Freeform 388"/>
            <p:cNvSpPr>
              <a:spLocks/>
            </p:cNvSpPr>
            <p:nvPr/>
          </p:nvSpPr>
          <p:spPr bwMode="auto">
            <a:xfrm>
              <a:off x="4799" y="3139"/>
              <a:ext cx="10" cy="324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1" name="Rectangle 389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2" name="Rectangle 390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3" name="Rectangle 391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4" name="Rectangle 392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5" name="Rectangle 393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6" name="Rectangle 394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7" name="Freeform 395"/>
            <p:cNvSpPr>
              <a:spLocks/>
            </p:cNvSpPr>
            <p:nvPr/>
          </p:nvSpPr>
          <p:spPr bwMode="auto">
            <a:xfrm>
              <a:off x="4986" y="2736"/>
              <a:ext cx="12" cy="37"/>
            </a:xfrm>
            <a:custGeom>
              <a:avLst/>
              <a:gdLst>
                <a:gd name="T0" fmla="*/ 2 w 37"/>
                <a:gd name="T1" fmla="*/ 36 h 38"/>
                <a:gd name="T2" fmla="*/ 3 w 37"/>
                <a:gd name="T3" fmla="*/ 34 h 38"/>
                <a:gd name="T4" fmla="*/ 3 w 37"/>
                <a:gd name="T5" fmla="*/ 30 h 38"/>
                <a:gd name="T6" fmla="*/ 4 w 37"/>
                <a:gd name="T7" fmla="*/ 23 h 38"/>
                <a:gd name="T8" fmla="*/ 4 w 37"/>
                <a:gd name="T9" fmla="*/ 19 h 38"/>
                <a:gd name="T10" fmla="*/ 4 w 37"/>
                <a:gd name="T11" fmla="*/ 12 h 38"/>
                <a:gd name="T12" fmla="*/ 3 w 37"/>
                <a:gd name="T13" fmla="*/ 5 h 38"/>
                <a:gd name="T14" fmla="*/ 3 w 37"/>
                <a:gd name="T15" fmla="*/ 1 h 38"/>
                <a:gd name="T16" fmla="*/ 2 w 37"/>
                <a:gd name="T17" fmla="*/ 0 h 38"/>
                <a:gd name="T18" fmla="*/ 1 w 37"/>
                <a:gd name="T19" fmla="*/ 1 h 38"/>
                <a:gd name="T20" fmla="*/ 1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23 h 38"/>
                <a:gd name="T28" fmla="*/ 1 w 37"/>
                <a:gd name="T29" fmla="*/ 30 h 38"/>
                <a:gd name="T30" fmla="*/ 1 w 37"/>
                <a:gd name="T31" fmla="*/ 34 h 38"/>
                <a:gd name="T32" fmla="*/ 2 w 37"/>
                <a:gd name="T33" fmla="*/ 36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</p:grpSp>
      <p:sp>
        <p:nvSpPr>
          <p:cNvPr id="814" name="Прямоугольник 813"/>
          <p:cNvSpPr/>
          <p:nvPr/>
        </p:nvSpPr>
        <p:spPr bwMode="auto">
          <a:xfrm>
            <a:off x="3019240" y="2387368"/>
            <a:ext cx="1493291" cy="23913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lIns="53942" tIns="26970" rIns="53942" bIns="2697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Светлинский район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24" name="Text Box 2"/>
          <p:cNvSpPr txBox="1">
            <a:spLocks noChangeArrowheads="1"/>
          </p:cNvSpPr>
          <p:nvPr/>
        </p:nvSpPr>
        <p:spPr bwMode="auto">
          <a:xfrm>
            <a:off x="7408" y="-2530"/>
            <a:ext cx="9136783" cy="54956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26214" tIns="13108" rIns="26214" bIns="13108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ИНФОРМАЦИОННЫЕ МАТЕРИАЛЫ ПО </a:t>
            </a:r>
            <a:r>
              <a:rPr kumimoji="0" lang="ru-RU" alt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НИЗКИМ ТЕМПЕРАТУРАМ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ТЕРРИТОРИИ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СВЕТЛИНСКОГО РАЙОНА ОРЕНБУРГСКОЙ ОБЛАСТИ (РИСК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НАРУШЕНИЯ ЭЛЕКТРОСНАБЖЕНИЯ НА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26.01.2021)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8" name="Группа 625"/>
          <p:cNvGrpSpPr/>
          <p:nvPr/>
        </p:nvGrpSpPr>
        <p:grpSpPr>
          <a:xfrm>
            <a:off x="6888054" y="5116278"/>
            <a:ext cx="2602103" cy="1750645"/>
            <a:chOff x="6888054" y="5116278"/>
            <a:chExt cx="2602103" cy="1750645"/>
          </a:xfrm>
        </p:grpSpPr>
        <p:sp>
          <p:nvSpPr>
            <p:cNvPr id="627" name="Text Box 97"/>
            <p:cNvSpPr txBox="1">
              <a:spLocks noChangeArrowheads="1"/>
            </p:cNvSpPr>
            <p:nvPr/>
          </p:nvSpPr>
          <p:spPr bwMode="auto">
            <a:xfrm>
              <a:off x="7057392" y="6207332"/>
              <a:ext cx="1460939" cy="1984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2" tIns="63992" rIns="127982" bIns="63992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5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4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9" name="Группа 306"/>
            <p:cNvGrpSpPr/>
            <p:nvPr/>
          </p:nvGrpSpPr>
          <p:grpSpPr>
            <a:xfrm>
              <a:off x="6888054" y="5116290"/>
              <a:ext cx="2602103" cy="1750648"/>
              <a:chOff x="9401428" y="3528492"/>
              <a:chExt cx="2977611" cy="3327498"/>
            </a:xfrm>
          </p:grpSpPr>
          <p:grpSp>
            <p:nvGrpSpPr>
              <p:cNvPr id="10" name="Группа 1145"/>
              <p:cNvGrpSpPr/>
              <p:nvPr/>
            </p:nvGrpSpPr>
            <p:grpSpPr>
              <a:xfrm>
                <a:off x="9401428" y="3528492"/>
                <a:ext cx="2977611" cy="3327498"/>
                <a:chOff x="6759625" y="4893992"/>
                <a:chExt cx="2425033" cy="1971674"/>
              </a:xfrm>
            </p:grpSpPr>
            <p:sp>
              <p:nvSpPr>
                <p:cNvPr id="730" name="Rectangle 93"/>
                <p:cNvSpPr>
                  <a:spLocks noChangeArrowheads="1"/>
                </p:cNvSpPr>
                <p:nvPr/>
              </p:nvSpPr>
              <p:spPr bwMode="auto">
                <a:xfrm>
                  <a:off x="6759625" y="4918615"/>
                  <a:ext cx="2096871" cy="192156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altLang="ru-RU" sz="675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31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197788" y="4893992"/>
                  <a:ext cx="1606383" cy="26254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85" tIns="63994" rIns="127985" bIns="63994">
                  <a:spAutoFit/>
                </a:bodyPr>
                <a:lstStyle>
                  <a:lvl1pPr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marL="0" marR="0" lvl="0" indent="0" algn="l" defTabSz="127952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altLang="ru-RU" sz="675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Arial" panose="020B0604020202020204" pitchFamily="34" charset="0"/>
                    </a:rPr>
                    <a:t>Условные обозначения</a:t>
                  </a:r>
                </a:p>
              </p:txBody>
            </p:sp>
            <p:sp>
              <p:nvSpPr>
                <p:cNvPr id="732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187581" y="6232909"/>
                  <a:ext cx="1609849" cy="26254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85" tIns="63994" rIns="127985" bIns="63994">
                  <a:spAutoFit/>
                </a:bodyPr>
                <a:lstStyle>
                  <a:lvl1pPr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marL="0" marR="0" lvl="0" indent="0" algn="l" defTabSz="127952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altLang="ru-RU" sz="675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33" name="TextBox 10"/>
                <p:cNvSpPr txBox="1"/>
                <p:nvPr/>
              </p:nvSpPr>
              <p:spPr>
                <a:xfrm>
                  <a:off x="6814224" y="6637475"/>
                  <a:ext cx="919351" cy="220980"/>
                </a:xfrm>
                <a:prstGeom prst="rect">
                  <a:avLst/>
                </a:prstGeom>
                <a:solidFill>
                  <a:schemeClr val="bg1"/>
                </a:solidFill>
                <a:effectLst>
                  <a:softEdge rad="63500"/>
                </a:effectLst>
              </p:spPr>
              <p:txBody>
                <a:bodyPr wrap="square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7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675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г.Орск</a:t>
                  </a:r>
                  <a:endParaRPr kumimoji="0" lang="ru-RU" sz="675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34" name="Прямоугольник 733"/>
                <p:cNvSpPr/>
                <p:nvPr/>
              </p:nvSpPr>
              <p:spPr>
                <a:xfrm>
                  <a:off x="6821544" y="6110531"/>
                  <a:ext cx="527227" cy="138165"/>
                </a:xfrm>
                <a:prstGeom prst="rect">
                  <a:avLst/>
                </a:prstGeom>
                <a:solidFill>
                  <a:srgbClr val="FFFF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675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321/20</a:t>
                  </a:r>
                </a:p>
              </p:txBody>
            </p:sp>
            <p:sp>
              <p:nvSpPr>
                <p:cNvPr id="735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308981" y="6603122"/>
                  <a:ext cx="1831079" cy="26254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85" tIns="63994" rIns="127985" bIns="63994">
                  <a:spAutoFit/>
                </a:bodyPr>
                <a:lstStyle>
                  <a:lvl1pPr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marL="0" marR="0" lvl="0" indent="0" algn="l" defTabSz="127952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altLang="ru-RU" sz="675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Arial" panose="020B0604020202020204" pitchFamily="34" charset="0"/>
                    </a:rPr>
                    <a:t>- муниципальное образование</a:t>
                  </a:r>
                </a:p>
              </p:txBody>
            </p:sp>
            <p:sp>
              <p:nvSpPr>
                <p:cNvPr id="736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254310" y="5904606"/>
                  <a:ext cx="1896493" cy="26254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85" tIns="63994" rIns="127985" bIns="63994">
                  <a:spAutoFit/>
                </a:bodyPr>
                <a:lstStyle>
                  <a:lvl1pPr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marL="0" marR="0" lvl="0" indent="0" algn="l" defTabSz="127952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altLang="ru-RU" sz="675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Arial" panose="020B0604020202020204" pitchFamily="34" charset="0"/>
                    </a:rPr>
                    <a:t> - линии электропередач 110 кВт</a:t>
                  </a:r>
                </a:p>
              </p:txBody>
            </p:sp>
            <p:cxnSp>
              <p:nvCxnSpPr>
                <p:cNvPr id="737" name="Прямая соединительная линия 736"/>
                <p:cNvCxnSpPr/>
                <p:nvPr/>
              </p:nvCxnSpPr>
              <p:spPr>
                <a:xfrm>
                  <a:off x="6955007" y="5999758"/>
                  <a:ext cx="275997" cy="0"/>
                </a:xfrm>
                <a:prstGeom prst="line">
                  <a:avLst/>
                </a:prstGeom>
                <a:ln w="381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38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286006" y="6092783"/>
                  <a:ext cx="1898652" cy="26254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127985" tIns="63994" rIns="127985" bIns="63994">
                  <a:spAutoFit/>
                </a:bodyPr>
                <a:lstStyle>
                  <a:lvl1pPr defTabSz="1279525"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defTabSz="1279525"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defTabSz="1279525"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defTabSz="1279525"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defTabSz="1279525"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marL="0" marR="0" lvl="0" indent="0" algn="l" defTabSz="127952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altLang="ru-RU" sz="675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Arial" charset="0"/>
                    </a:rPr>
                    <a:t>- </a:t>
                  </a:r>
                  <a:r>
                    <a:rPr kumimoji="0" lang="ru-RU" altLang="ru-RU" sz="675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Arial" panose="020B0604020202020204" pitchFamily="34" charset="0"/>
                    </a:rPr>
                    <a:t>протяженность ЛЭП/ТП (шт.)</a:t>
                  </a:r>
                </a:p>
              </p:txBody>
            </p:sp>
          </p:grpSp>
          <p:sp>
            <p:nvSpPr>
              <p:cNvPr id="726" name="Скругленный прямоугольник 725"/>
              <p:cNvSpPr/>
              <p:nvPr/>
            </p:nvSpPr>
            <p:spPr>
              <a:xfrm>
                <a:off x="9661923" y="6214698"/>
                <a:ext cx="282820" cy="225201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675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60%</a:t>
                </a:r>
              </a:p>
            </p:txBody>
          </p:sp>
          <p:sp>
            <p:nvSpPr>
              <p:cNvPr id="727" name="Text Box 97"/>
              <p:cNvSpPr txBox="1">
                <a:spLocks noChangeArrowheads="1"/>
              </p:cNvSpPr>
              <p:nvPr/>
            </p:nvSpPr>
            <p:spPr bwMode="auto">
              <a:xfrm>
                <a:off x="10113052" y="6153650"/>
                <a:ext cx="2046139" cy="351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80200" tIns="40101" rIns="80200" bIns="40101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l" defTabSz="8016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altLang="ru-RU" sz="675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Arial" panose="020B0604020202020204" pitchFamily="34" charset="0"/>
                  </a:rPr>
                  <a:t> - износ электроэнергетических систем </a:t>
                </a:r>
              </a:p>
            </p:txBody>
          </p:sp>
          <p:sp>
            <p:nvSpPr>
              <p:cNvPr id="728" name="Прямоугольник 727"/>
              <p:cNvSpPr/>
              <p:nvPr/>
            </p:nvSpPr>
            <p:spPr>
              <a:xfrm>
                <a:off x="9477456" y="5946998"/>
                <a:ext cx="658385" cy="197832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1" tIns="34286" rIns="68571" bIns="34286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675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Times New Roman" panose="02020603050405020304" pitchFamily="18" charset="0"/>
                  </a:rPr>
                  <a:t>19/330</a:t>
                </a:r>
              </a:p>
            </p:txBody>
          </p:sp>
          <p:sp>
            <p:nvSpPr>
              <p:cNvPr id="729" name="Text Box 97"/>
              <p:cNvSpPr txBox="1">
                <a:spLocks noChangeArrowheads="1"/>
              </p:cNvSpPr>
              <p:nvPr/>
            </p:nvSpPr>
            <p:spPr bwMode="auto">
              <a:xfrm>
                <a:off x="10063858" y="5864760"/>
                <a:ext cx="1648083" cy="4430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73" tIns="63988" rIns="127973" bIns="63988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l" defTabSz="127952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altLang="ru-RU" sz="675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Arial" panose="020B0604020202020204" pitchFamily="34" charset="0"/>
                  </a:rPr>
                  <a:t>- кол-во домов /населения</a:t>
                </a:r>
              </a:p>
            </p:txBody>
          </p:sp>
        </p:grpSp>
        <p:sp>
          <p:nvSpPr>
            <p:cNvPr id="629" name="Text Box 97"/>
            <p:cNvSpPr txBox="1">
              <a:spLocks noChangeArrowheads="1"/>
            </p:cNvSpPr>
            <p:nvPr/>
          </p:nvSpPr>
          <p:spPr bwMode="auto">
            <a:xfrm>
              <a:off x="7401726" y="5253615"/>
              <a:ext cx="1506131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5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67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Arial" panose="020B0604020202020204" pitchFamily="34" charset="0"/>
                </a:rPr>
                <a:t>- температура, град С</a:t>
              </a:r>
            </a:p>
          </p:txBody>
        </p:sp>
        <p:sp>
          <p:nvSpPr>
            <p:cNvPr id="630" name="TextBox 23"/>
            <p:cNvSpPr txBox="1"/>
            <p:nvPr/>
          </p:nvSpPr>
          <p:spPr>
            <a:xfrm>
              <a:off x="7020651" y="5276913"/>
              <a:ext cx="383894" cy="219291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25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-20</a:t>
              </a:r>
              <a:endParaRPr kumimoji="0" lang="ru-RU" sz="825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1" name="TextBox 23"/>
            <p:cNvSpPr txBox="1"/>
            <p:nvPr/>
          </p:nvSpPr>
          <p:spPr>
            <a:xfrm>
              <a:off x="7032240" y="5431475"/>
              <a:ext cx="372305" cy="219291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25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632" name="Text Box 97"/>
            <p:cNvSpPr txBox="1">
              <a:spLocks noChangeArrowheads="1"/>
            </p:cNvSpPr>
            <p:nvPr/>
          </p:nvSpPr>
          <p:spPr bwMode="auto">
            <a:xfrm>
              <a:off x="7401726" y="5421574"/>
              <a:ext cx="1018906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5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67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Arial" panose="020B0604020202020204" pitchFamily="34" charset="0"/>
                </a:rPr>
                <a:t>- порывы ветра, м/с</a:t>
              </a:r>
            </a:p>
          </p:txBody>
        </p:sp>
        <p:grpSp>
          <p:nvGrpSpPr>
            <p:cNvPr id="11" name="Группа 629"/>
            <p:cNvGrpSpPr>
              <a:grpSpLocks/>
            </p:cNvGrpSpPr>
            <p:nvPr/>
          </p:nvGrpSpPr>
          <p:grpSpPr bwMode="auto">
            <a:xfrm>
              <a:off x="7219564" y="5637572"/>
              <a:ext cx="346075" cy="151307"/>
              <a:chOff x="142483" y="3760971"/>
              <a:chExt cx="346075" cy="386605"/>
            </a:xfrm>
          </p:grpSpPr>
          <p:sp>
            <p:nvSpPr>
              <p:cNvPr id="722" name="Line 281"/>
              <p:cNvSpPr>
                <a:spLocks noChangeShapeType="1"/>
              </p:cNvSpPr>
              <p:nvPr/>
            </p:nvSpPr>
            <p:spPr bwMode="auto">
              <a:xfrm>
                <a:off x="203673" y="3847248"/>
                <a:ext cx="0" cy="30032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9588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ct val="100000"/>
                  <a:buFontTx/>
                  <a:buNone/>
                  <a:tabLst/>
                  <a:defRPr/>
                </a:pPr>
                <a:endParaRPr kumimoji="0" lang="ru-RU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723" name="Freeform 285"/>
              <p:cNvSpPr>
                <a:spLocks/>
              </p:cNvSpPr>
              <p:nvPr/>
            </p:nvSpPr>
            <p:spPr bwMode="auto">
              <a:xfrm>
                <a:off x="198223" y="3795140"/>
                <a:ext cx="270456" cy="228326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2147483647 h 159"/>
                  <a:gd name="T4" fmla="*/ 2147483647 w 291"/>
                  <a:gd name="T5" fmla="*/ 2147483647 h 159"/>
                  <a:gd name="T6" fmla="*/ 2147483647 w 291"/>
                  <a:gd name="T7" fmla="*/ 2147483647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pPr marL="0" marR="0" lvl="0" indent="0" algn="l" defTabSz="9588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724" name="Text Box 286"/>
              <p:cNvSpPr txBox="1">
                <a:spLocks noChangeArrowheads="1"/>
              </p:cNvSpPr>
              <p:nvPr/>
            </p:nvSpPr>
            <p:spPr bwMode="auto">
              <a:xfrm>
                <a:off x="142483" y="3760971"/>
                <a:ext cx="346075" cy="3384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85450" tIns="42725" rIns="85450" bIns="42725">
                <a:spAutoFit/>
              </a:bodyPr>
              <a:lstStyle/>
              <a:p>
                <a:pPr marL="0" marR="0" lvl="0" indent="0" algn="ctr" defTabSz="77073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</p:grpSp>
        <p:sp>
          <p:nvSpPr>
            <p:cNvPr id="634" name="Text Box 97"/>
            <p:cNvSpPr txBox="1">
              <a:spLocks noChangeArrowheads="1"/>
            </p:cNvSpPr>
            <p:nvPr/>
          </p:nvSpPr>
          <p:spPr bwMode="auto">
            <a:xfrm>
              <a:off x="7361881" y="5589192"/>
              <a:ext cx="1716335" cy="2008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94" tIns="47999" rIns="95994" bIns="47999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5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67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Arial" panose="020B0604020202020204" pitchFamily="34" charset="0"/>
                </a:rPr>
                <a:t> - пожарно-спасательные формирования</a:t>
              </a:r>
            </a:p>
          </p:txBody>
        </p:sp>
        <p:grpSp>
          <p:nvGrpSpPr>
            <p:cNvPr id="12" name="Group 316"/>
            <p:cNvGrpSpPr>
              <a:grpSpLocks/>
            </p:cNvGrpSpPr>
            <p:nvPr/>
          </p:nvGrpSpPr>
          <p:grpSpPr bwMode="auto">
            <a:xfrm>
              <a:off x="7129762" y="5813190"/>
              <a:ext cx="139926" cy="111369"/>
              <a:chOff x="4727" y="2506"/>
              <a:chExt cx="706" cy="1172"/>
            </a:xfrm>
          </p:grpSpPr>
          <p:sp>
            <p:nvSpPr>
              <p:cNvPr id="644" name="Freeform 317"/>
              <p:cNvSpPr>
                <a:spLocks/>
              </p:cNvSpPr>
              <p:nvPr/>
            </p:nvSpPr>
            <p:spPr bwMode="auto">
              <a:xfrm>
                <a:off x="4727" y="3558"/>
                <a:ext cx="46" cy="120"/>
              </a:xfrm>
              <a:custGeom>
                <a:avLst/>
                <a:gdLst>
                  <a:gd name="T0" fmla="*/ 0 w 139"/>
                  <a:gd name="T1" fmla="*/ 107 h 135"/>
                  <a:gd name="T2" fmla="*/ 0 w 139"/>
                  <a:gd name="T3" fmla="*/ 73 h 135"/>
                  <a:gd name="T4" fmla="*/ 5 w 139"/>
                  <a:gd name="T5" fmla="*/ 73 h 135"/>
                  <a:gd name="T6" fmla="*/ 5 w 139"/>
                  <a:gd name="T7" fmla="*/ 37 h 135"/>
                  <a:gd name="T8" fmla="*/ 10 w 139"/>
                  <a:gd name="T9" fmla="*/ 37 h 135"/>
                  <a:gd name="T10" fmla="*/ 10 w 139"/>
                  <a:gd name="T11" fmla="*/ 0 h 135"/>
                  <a:gd name="T12" fmla="*/ 15 w 139"/>
                  <a:gd name="T13" fmla="*/ 0 h 135"/>
                  <a:gd name="T14" fmla="*/ 15 w 139"/>
                  <a:gd name="T15" fmla="*/ 107 h 135"/>
                  <a:gd name="T16" fmla="*/ 0 w 139"/>
                  <a:gd name="T17" fmla="*/ 107 h 1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9"/>
                  <a:gd name="T28" fmla="*/ 0 h 135"/>
                  <a:gd name="T29" fmla="*/ 139 w 139"/>
                  <a:gd name="T30" fmla="*/ 135 h 13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9" h="135">
                    <a:moveTo>
                      <a:pt x="0" y="135"/>
                    </a:moveTo>
                    <a:lnTo>
                      <a:pt x="0" y="92"/>
                    </a:lnTo>
                    <a:lnTo>
                      <a:pt x="46" y="92"/>
                    </a:lnTo>
                    <a:lnTo>
                      <a:pt x="46" y="47"/>
                    </a:lnTo>
                    <a:lnTo>
                      <a:pt x="92" y="47"/>
                    </a:lnTo>
                    <a:lnTo>
                      <a:pt x="92" y="0"/>
                    </a:lnTo>
                    <a:lnTo>
                      <a:pt x="139" y="0"/>
                    </a:lnTo>
                    <a:lnTo>
                      <a:pt x="139" y="135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7C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45" name="Freeform 318"/>
              <p:cNvSpPr>
                <a:spLocks/>
              </p:cNvSpPr>
              <p:nvPr/>
            </p:nvSpPr>
            <p:spPr bwMode="auto">
              <a:xfrm>
                <a:off x="4773" y="2564"/>
                <a:ext cx="648" cy="1114"/>
              </a:xfrm>
              <a:custGeom>
                <a:avLst/>
                <a:gdLst>
                  <a:gd name="T0" fmla="*/ 0 w 1946"/>
                  <a:gd name="T1" fmla="*/ 971 h 1278"/>
                  <a:gd name="T2" fmla="*/ 0 w 1946"/>
                  <a:gd name="T3" fmla="*/ 78 h 1278"/>
                  <a:gd name="T4" fmla="*/ 84 w 1946"/>
                  <a:gd name="T5" fmla="*/ 78 h 1278"/>
                  <a:gd name="T6" fmla="*/ 84 w 1946"/>
                  <a:gd name="T7" fmla="*/ 71 h 1278"/>
                  <a:gd name="T8" fmla="*/ 84 w 1946"/>
                  <a:gd name="T9" fmla="*/ 62 h 1278"/>
                  <a:gd name="T10" fmla="*/ 85 w 1946"/>
                  <a:gd name="T11" fmla="*/ 55 h 1278"/>
                  <a:gd name="T12" fmla="*/ 85 w 1946"/>
                  <a:gd name="T13" fmla="*/ 48 h 1278"/>
                  <a:gd name="T14" fmla="*/ 86 w 1946"/>
                  <a:gd name="T15" fmla="*/ 42 h 1278"/>
                  <a:gd name="T16" fmla="*/ 88 w 1946"/>
                  <a:gd name="T17" fmla="*/ 35 h 1278"/>
                  <a:gd name="T18" fmla="*/ 89 w 1946"/>
                  <a:gd name="T19" fmla="*/ 29 h 1278"/>
                  <a:gd name="T20" fmla="*/ 91 w 1946"/>
                  <a:gd name="T21" fmla="*/ 23 h 1278"/>
                  <a:gd name="T22" fmla="*/ 92 w 1946"/>
                  <a:gd name="T23" fmla="*/ 18 h 1278"/>
                  <a:gd name="T24" fmla="*/ 94 w 1946"/>
                  <a:gd name="T25" fmla="*/ 14 h 1278"/>
                  <a:gd name="T26" fmla="*/ 96 w 1946"/>
                  <a:gd name="T27" fmla="*/ 10 h 1278"/>
                  <a:gd name="T28" fmla="*/ 98 w 1946"/>
                  <a:gd name="T29" fmla="*/ 6 h 1278"/>
                  <a:gd name="T30" fmla="*/ 101 w 1946"/>
                  <a:gd name="T31" fmla="*/ 3 h 1278"/>
                  <a:gd name="T32" fmla="*/ 103 w 1946"/>
                  <a:gd name="T33" fmla="*/ 3 h 1278"/>
                  <a:gd name="T34" fmla="*/ 105 w 1946"/>
                  <a:gd name="T35" fmla="*/ 0 h 1278"/>
                  <a:gd name="T36" fmla="*/ 108 w 1946"/>
                  <a:gd name="T37" fmla="*/ 0 h 1278"/>
                  <a:gd name="T38" fmla="*/ 110 w 1946"/>
                  <a:gd name="T39" fmla="*/ 0 h 1278"/>
                  <a:gd name="T40" fmla="*/ 113 w 1946"/>
                  <a:gd name="T41" fmla="*/ 3 h 1278"/>
                  <a:gd name="T42" fmla="*/ 115 w 1946"/>
                  <a:gd name="T43" fmla="*/ 3 h 1278"/>
                  <a:gd name="T44" fmla="*/ 118 w 1946"/>
                  <a:gd name="T45" fmla="*/ 6 h 1278"/>
                  <a:gd name="T46" fmla="*/ 120 w 1946"/>
                  <a:gd name="T47" fmla="*/ 10 h 1278"/>
                  <a:gd name="T48" fmla="*/ 122 w 1946"/>
                  <a:gd name="T49" fmla="*/ 14 h 1278"/>
                  <a:gd name="T50" fmla="*/ 124 w 1946"/>
                  <a:gd name="T51" fmla="*/ 18 h 1278"/>
                  <a:gd name="T52" fmla="*/ 125 w 1946"/>
                  <a:gd name="T53" fmla="*/ 23 h 1278"/>
                  <a:gd name="T54" fmla="*/ 127 w 1946"/>
                  <a:gd name="T55" fmla="*/ 29 h 1278"/>
                  <a:gd name="T56" fmla="*/ 128 w 1946"/>
                  <a:gd name="T57" fmla="*/ 35 h 1278"/>
                  <a:gd name="T58" fmla="*/ 130 w 1946"/>
                  <a:gd name="T59" fmla="*/ 42 h 1278"/>
                  <a:gd name="T60" fmla="*/ 130 w 1946"/>
                  <a:gd name="T61" fmla="*/ 48 h 1278"/>
                  <a:gd name="T62" fmla="*/ 131 w 1946"/>
                  <a:gd name="T63" fmla="*/ 55 h 1278"/>
                  <a:gd name="T64" fmla="*/ 132 w 1946"/>
                  <a:gd name="T65" fmla="*/ 62 h 1278"/>
                  <a:gd name="T66" fmla="*/ 132 w 1946"/>
                  <a:gd name="T67" fmla="*/ 71 h 1278"/>
                  <a:gd name="T68" fmla="*/ 132 w 1946"/>
                  <a:gd name="T69" fmla="*/ 78 h 1278"/>
                  <a:gd name="T70" fmla="*/ 216 w 1946"/>
                  <a:gd name="T71" fmla="*/ 78 h 1278"/>
                  <a:gd name="T72" fmla="*/ 216 w 1946"/>
                  <a:gd name="T73" fmla="*/ 970 h 1278"/>
                  <a:gd name="T74" fmla="*/ 0 w 1946"/>
                  <a:gd name="T75" fmla="*/ 971 h 127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946"/>
                  <a:gd name="T115" fmla="*/ 0 h 1278"/>
                  <a:gd name="T116" fmla="*/ 1946 w 1946"/>
                  <a:gd name="T117" fmla="*/ 1278 h 127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946" h="1278">
                    <a:moveTo>
                      <a:pt x="0" y="1278"/>
                    </a:moveTo>
                    <a:lnTo>
                      <a:pt x="0" y="103"/>
                    </a:lnTo>
                    <a:lnTo>
                      <a:pt x="753" y="103"/>
                    </a:lnTo>
                    <a:lnTo>
                      <a:pt x="754" y="93"/>
                    </a:lnTo>
                    <a:lnTo>
                      <a:pt x="757" y="82"/>
                    </a:lnTo>
                    <a:lnTo>
                      <a:pt x="763" y="72"/>
                    </a:lnTo>
                    <a:lnTo>
                      <a:pt x="769" y="63"/>
                    </a:lnTo>
                    <a:lnTo>
                      <a:pt x="779" y="55"/>
                    </a:lnTo>
                    <a:lnTo>
                      <a:pt x="790" y="46"/>
                    </a:lnTo>
                    <a:lnTo>
                      <a:pt x="803" y="38"/>
                    </a:lnTo>
                    <a:lnTo>
                      <a:pt x="817" y="30"/>
                    </a:lnTo>
                    <a:lnTo>
                      <a:pt x="833" y="24"/>
                    </a:lnTo>
                    <a:lnTo>
                      <a:pt x="849" y="18"/>
                    </a:lnTo>
                    <a:lnTo>
                      <a:pt x="867" y="13"/>
                    </a:lnTo>
                    <a:lnTo>
                      <a:pt x="887" y="8"/>
                    </a:lnTo>
                    <a:lnTo>
                      <a:pt x="907" y="5"/>
                    </a:lnTo>
                    <a:lnTo>
                      <a:pt x="928" y="3"/>
                    </a:lnTo>
                    <a:lnTo>
                      <a:pt x="950" y="0"/>
                    </a:lnTo>
                    <a:lnTo>
                      <a:pt x="972" y="0"/>
                    </a:lnTo>
                    <a:lnTo>
                      <a:pt x="995" y="0"/>
                    </a:lnTo>
                    <a:lnTo>
                      <a:pt x="1017" y="3"/>
                    </a:lnTo>
                    <a:lnTo>
                      <a:pt x="1038" y="5"/>
                    </a:lnTo>
                    <a:lnTo>
                      <a:pt x="1059" y="8"/>
                    </a:lnTo>
                    <a:lnTo>
                      <a:pt x="1078" y="13"/>
                    </a:lnTo>
                    <a:lnTo>
                      <a:pt x="1096" y="18"/>
                    </a:lnTo>
                    <a:lnTo>
                      <a:pt x="1113" y="24"/>
                    </a:lnTo>
                    <a:lnTo>
                      <a:pt x="1129" y="30"/>
                    </a:lnTo>
                    <a:lnTo>
                      <a:pt x="1143" y="38"/>
                    </a:lnTo>
                    <a:lnTo>
                      <a:pt x="1155" y="46"/>
                    </a:lnTo>
                    <a:lnTo>
                      <a:pt x="1167" y="55"/>
                    </a:lnTo>
                    <a:lnTo>
                      <a:pt x="1175" y="63"/>
                    </a:lnTo>
                    <a:lnTo>
                      <a:pt x="1183" y="72"/>
                    </a:lnTo>
                    <a:lnTo>
                      <a:pt x="1189" y="82"/>
                    </a:lnTo>
                    <a:lnTo>
                      <a:pt x="1192" y="93"/>
                    </a:lnTo>
                    <a:lnTo>
                      <a:pt x="1193" y="103"/>
                    </a:lnTo>
                    <a:lnTo>
                      <a:pt x="1946" y="103"/>
                    </a:lnTo>
                    <a:lnTo>
                      <a:pt x="1946" y="1277"/>
                    </a:lnTo>
                    <a:lnTo>
                      <a:pt x="0" y="1278"/>
                    </a:lnTo>
                    <a:close/>
                  </a:path>
                </a:pathLst>
              </a:custGeom>
              <a:solidFill>
                <a:srgbClr val="B2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46" name="Rectangle 319"/>
              <p:cNvSpPr>
                <a:spLocks noChangeArrowheads="1"/>
              </p:cNvSpPr>
              <p:nvPr/>
            </p:nvSpPr>
            <p:spPr bwMode="auto">
              <a:xfrm>
                <a:off x="5188" y="3087"/>
                <a:ext cx="42" cy="36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47" name="Rectangle 320"/>
              <p:cNvSpPr>
                <a:spLocks noChangeArrowheads="1"/>
              </p:cNvSpPr>
              <p:nvPr/>
            </p:nvSpPr>
            <p:spPr bwMode="auto">
              <a:xfrm>
                <a:off x="5168" y="3134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48" name="Rectangle 321"/>
              <p:cNvSpPr>
                <a:spLocks noChangeArrowheads="1"/>
              </p:cNvSpPr>
              <p:nvPr/>
            </p:nvSpPr>
            <p:spPr bwMode="auto">
              <a:xfrm>
                <a:off x="5306" y="3034"/>
                <a:ext cx="42" cy="37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49" name="Rectangle 322"/>
              <p:cNvSpPr>
                <a:spLocks noChangeArrowheads="1"/>
              </p:cNvSpPr>
              <p:nvPr/>
            </p:nvSpPr>
            <p:spPr bwMode="auto">
              <a:xfrm>
                <a:off x="5286" y="3087"/>
                <a:ext cx="40" cy="36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50" name="Rectangle 323"/>
              <p:cNvSpPr>
                <a:spLocks noChangeArrowheads="1"/>
              </p:cNvSpPr>
              <p:nvPr/>
            </p:nvSpPr>
            <p:spPr bwMode="auto">
              <a:xfrm>
                <a:off x="5286" y="2987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51" name="Rectangle 324"/>
              <p:cNvSpPr>
                <a:spLocks noChangeArrowheads="1"/>
              </p:cNvSpPr>
              <p:nvPr/>
            </p:nvSpPr>
            <p:spPr bwMode="auto">
              <a:xfrm>
                <a:off x="4773" y="3076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52" name="Rectangle 325"/>
              <p:cNvSpPr>
                <a:spLocks noChangeArrowheads="1"/>
              </p:cNvSpPr>
              <p:nvPr/>
            </p:nvSpPr>
            <p:spPr bwMode="auto">
              <a:xfrm>
                <a:off x="4773" y="3024"/>
                <a:ext cx="18" cy="42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53" name="Rectangle 326"/>
              <p:cNvSpPr>
                <a:spLocks noChangeArrowheads="1"/>
              </p:cNvSpPr>
              <p:nvPr/>
            </p:nvSpPr>
            <p:spPr bwMode="auto">
              <a:xfrm>
                <a:off x="4773" y="3123"/>
                <a:ext cx="18" cy="42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54" name="Rectangle 327"/>
              <p:cNvSpPr>
                <a:spLocks noChangeArrowheads="1"/>
              </p:cNvSpPr>
              <p:nvPr/>
            </p:nvSpPr>
            <p:spPr bwMode="auto">
              <a:xfrm>
                <a:off x="4946" y="3076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55" name="Rectangle 328"/>
              <p:cNvSpPr>
                <a:spLocks noChangeArrowheads="1"/>
              </p:cNvSpPr>
              <p:nvPr/>
            </p:nvSpPr>
            <p:spPr bwMode="auto">
              <a:xfrm>
                <a:off x="4924" y="312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56" name="Rectangle 329"/>
              <p:cNvSpPr>
                <a:spLocks noChangeArrowheads="1"/>
              </p:cNvSpPr>
              <p:nvPr/>
            </p:nvSpPr>
            <p:spPr bwMode="auto">
              <a:xfrm>
                <a:off x="4773" y="345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57" name="Rectangle 330"/>
              <p:cNvSpPr>
                <a:spLocks noChangeArrowheads="1"/>
              </p:cNvSpPr>
              <p:nvPr/>
            </p:nvSpPr>
            <p:spPr bwMode="auto">
              <a:xfrm>
                <a:off x="4773" y="3406"/>
                <a:ext cx="18" cy="37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58" name="Rectangle 331"/>
              <p:cNvSpPr>
                <a:spLocks noChangeArrowheads="1"/>
              </p:cNvSpPr>
              <p:nvPr/>
            </p:nvSpPr>
            <p:spPr bwMode="auto">
              <a:xfrm>
                <a:off x="4773" y="3505"/>
                <a:ext cx="18" cy="37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59" name="Rectangle 332"/>
              <p:cNvSpPr>
                <a:spLocks noChangeArrowheads="1"/>
              </p:cNvSpPr>
              <p:nvPr/>
            </p:nvSpPr>
            <p:spPr bwMode="auto">
              <a:xfrm>
                <a:off x="4946" y="345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60" name="Rectangle 333"/>
              <p:cNvSpPr>
                <a:spLocks noChangeArrowheads="1"/>
              </p:cNvSpPr>
              <p:nvPr/>
            </p:nvSpPr>
            <p:spPr bwMode="auto">
              <a:xfrm>
                <a:off x="4924" y="3505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61" name="Freeform 334"/>
              <p:cNvSpPr>
                <a:spLocks/>
              </p:cNvSpPr>
              <p:nvPr/>
            </p:nvSpPr>
            <p:spPr bwMode="auto">
              <a:xfrm>
                <a:off x="5024" y="3076"/>
                <a:ext cx="146" cy="89"/>
              </a:xfrm>
              <a:custGeom>
                <a:avLst/>
                <a:gdLst>
                  <a:gd name="T0" fmla="*/ 48 w 440"/>
                  <a:gd name="T1" fmla="*/ 78 h 102"/>
                  <a:gd name="T2" fmla="*/ 48 w 440"/>
                  <a:gd name="T3" fmla="*/ 70 h 102"/>
                  <a:gd name="T4" fmla="*/ 48 w 440"/>
                  <a:gd name="T5" fmla="*/ 63 h 102"/>
                  <a:gd name="T6" fmla="*/ 47 w 440"/>
                  <a:gd name="T7" fmla="*/ 55 h 102"/>
                  <a:gd name="T8" fmla="*/ 46 w 440"/>
                  <a:gd name="T9" fmla="*/ 49 h 102"/>
                  <a:gd name="T10" fmla="*/ 45 w 440"/>
                  <a:gd name="T11" fmla="*/ 42 h 102"/>
                  <a:gd name="T12" fmla="*/ 44 w 440"/>
                  <a:gd name="T13" fmla="*/ 35 h 102"/>
                  <a:gd name="T14" fmla="*/ 43 w 440"/>
                  <a:gd name="T15" fmla="*/ 29 h 102"/>
                  <a:gd name="T16" fmla="*/ 41 w 440"/>
                  <a:gd name="T17" fmla="*/ 23 h 102"/>
                  <a:gd name="T18" fmla="*/ 39 w 440"/>
                  <a:gd name="T19" fmla="*/ 18 h 102"/>
                  <a:gd name="T20" fmla="*/ 38 w 440"/>
                  <a:gd name="T21" fmla="*/ 14 h 102"/>
                  <a:gd name="T22" fmla="*/ 36 w 440"/>
                  <a:gd name="T23" fmla="*/ 10 h 102"/>
                  <a:gd name="T24" fmla="*/ 34 w 440"/>
                  <a:gd name="T25" fmla="*/ 6 h 102"/>
                  <a:gd name="T26" fmla="*/ 32 w 440"/>
                  <a:gd name="T27" fmla="*/ 3 h 102"/>
                  <a:gd name="T28" fmla="*/ 29 w 440"/>
                  <a:gd name="T29" fmla="*/ 3 h 102"/>
                  <a:gd name="T30" fmla="*/ 27 w 440"/>
                  <a:gd name="T31" fmla="*/ 0 h 102"/>
                  <a:gd name="T32" fmla="*/ 24 w 440"/>
                  <a:gd name="T33" fmla="*/ 0 h 102"/>
                  <a:gd name="T34" fmla="*/ 22 w 440"/>
                  <a:gd name="T35" fmla="*/ 0 h 102"/>
                  <a:gd name="T36" fmla="*/ 19 w 440"/>
                  <a:gd name="T37" fmla="*/ 3 h 102"/>
                  <a:gd name="T38" fmla="*/ 17 w 440"/>
                  <a:gd name="T39" fmla="*/ 3 h 102"/>
                  <a:gd name="T40" fmla="*/ 15 w 440"/>
                  <a:gd name="T41" fmla="*/ 6 h 102"/>
                  <a:gd name="T42" fmla="*/ 13 w 440"/>
                  <a:gd name="T43" fmla="*/ 10 h 102"/>
                  <a:gd name="T44" fmla="*/ 11 w 440"/>
                  <a:gd name="T45" fmla="*/ 14 h 102"/>
                  <a:gd name="T46" fmla="*/ 9 w 440"/>
                  <a:gd name="T47" fmla="*/ 18 h 102"/>
                  <a:gd name="T48" fmla="*/ 7 w 440"/>
                  <a:gd name="T49" fmla="*/ 23 h 102"/>
                  <a:gd name="T50" fmla="*/ 6 w 440"/>
                  <a:gd name="T51" fmla="*/ 29 h 102"/>
                  <a:gd name="T52" fmla="*/ 4 w 440"/>
                  <a:gd name="T53" fmla="*/ 35 h 102"/>
                  <a:gd name="T54" fmla="*/ 3 w 440"/>
                  <a:gd name="T55" fmla="*/ 42 h 102"/>
                  <a:gd name="T56" fmla="*/ 2 w 440"/>
                  <a:gd name="T57" fmla="*/ 49 h 102"/>
                  <a:gd name="T58" fmla="*/ 1 w 440"/>
                  <a:gd name="T59" fmla="*/ 55 h 102"/>
                  <a:gd name="T60" fmla="*/ 0 w 440"/>
                  <a:gd name="T61" fmla="*/ 63 h 102"/>
                  <a:gd name="T62" fmla="*/ 0 w 440"/>
                  <a:gd name="T63" fmla="*/ 70 h 102"/>
                  <a:gd name="T64" fmla="*/ 0 w 440"/>
                  <a:gd name="T65" fmla="*/ 78 h 102"/>
                  <a:gd name="T66" fmla="*/ 48 w 440"/>
                  <a:gd name="T67" fmla="*/ 78 h 10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40"/>
                  <a:gd name="T103" fmla="*/ 0 h 102"/>
                  <a:gd name="T104" fmla="*/ 440 w 440"/>
                  <a:gd name="T105" fmla="*/ 102 h 10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40" h="102">
                    <a:moveTo>
                      <a:pt x="440" y="102"/>
                    </a:moveTo>
                    <a:lnTo>
                      <a:pt x="439" y="92"/>
                    </a:lnTo>
                    <a:lnTo>
                      <a:pt x="436" y="82"/>
                    </a:lnTo>
                    <a:lnTo>
                      <a:pt x="430" y="72"/>
                    </a:lnTo>
                    <a:lnTo>
                      <a:pt x="422" y="64"/>
                    </a:lnTo>
                    <a:lnTo>
                      <a:pt x="414" y="55"/>
                    </a:lnTo>
                    <a:lnTo>
                      <a:pt x="402" y="46"/>
                    </a:lnTo>
                    <a:lnTo>
                      <a:pt x="390" y="38"/>
                    </a:lnTo>
                    <a:lnTo>
                      <a:pt x="376" y="30"/>
                    </a:lnTo>
                    <a:lnTo>
                      <a:pt x="360" y="24"/>
                    </a:lnTo>
                    <a:lnTo>
                      <a:pt x="343" y="18"/>
                    </a:lnTo>
                    <a:lnTo>
                      <a:pt x="325" y="13"/>
                    </a:lnTo>
                    <a:lnTo>
                      <a:pt x="306" y="8"/>
                    </a:lnTo>
                    <a:lnTo>
                      <a:pt x="285" y="5"/>
                    </a:lnTo>
                    <a:lnTo>
                      <a:pt x="264" y="3"/>
                    </a:lnTo>
                    <a:lnTo>
                      <a:pt x="242" y="0"/>
                    </a:lnTo>
                    <a:lnTo>
                      <a:pt x="219" y="0"/>
                    </a:lnTo>
                    <a:lnTo>
                      <a:pt x="197" y="0"/>
                    </a:lnTo>
                    <a:lnTo>
                      <a:pt x="175" y="3"/>
                    </a:lnTo>
                    <a:lnTo>
                      <a:pt x="154" y="5"/>
                    </a:lnTo>
                    <a:lnTo>
                      <a:pt x="134" y="8"/>
                    </a:lnTo>
                    <a:lnTo>
                      <a:pt x="114" y="13"/>
                    </a:lnTo>
                    <a:lnTo>
                      <a:pt x="96" y="18"/>
                    </a:lnTo>
                    <a:lnTo>
                      <a:pt x="80" y="24"/>
                    </a:lnTo>
                    <a:lnTo>
                      <a:pt x="64" y="30"/>
                    </a:lnTo>
                    <a:lnTo>
                      <a:pt x="50" y="38"/>
                    </a:lnTo>
                    <a:lnTo>
                      <a:pt x="37" y="46"/>
                    </a:lnTo>
                    <a:lnTo>
                      <a:pt x="26" y="55"/>
                    </a:lnTo>
                    <a:lnTo>
                      <a:pt x="16" y="64"/>
                    </a:lnTo>
                    <a:lnTo>
                      <a:pt x="10" y="72"/>
                    </a:lnTo>
                    <a:lnTo>
                      <a:pt x="4" y="82"/>
                    </a:lnTo>
                    <a:lnTo>
                      <a:pt x="1" y="92"/>
                    </a:lnTo>
                    <a:lnTo>
                      <a:pt x="0" y="102"/>
                    </a:lnTo>
                    <a:lnTo>
                      <a:pt x="440" y="102"/>
                    </a:lnTo>
                    <a:close/>
                  </a:path>
                </a:pathLst>
              </a:custGeom>
              <a:solidFill>
                <a:srgbClr val="7C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62" name="Freeform 335"/>
              <p:cNvSpPr>
                <a:spLocks/>
              </p:cNvSpPr>
              <p:nvPr/>
            </p:nvSpPr>
            <p:spPr bwMode="auto">
              <a:xfrm>
                <a:off x="4789" y="2506"/>
                <a:ext cx="615" cy="147"/>
              </a:xfrm>
              <a:custGeom>
                <a:avLst/>
                <a:gdLst>
                  <a:gd name="T0" fmla="*/ 100 w 1847"/>
                  <a:gd name="T1" fmla="*/ 50 h 168"/>
                  <a:gd name="T2" fmla="*/ 95 w 1847"/>
                  <a:gd name="T3" fmla="*/ 53 h 168"/>
                  <a:gd name="T4" fmla="*/ 91 w 1847"/>
                  <a:gd name="T5" fmla="*/ 60 h 168"/>
                  <a:gd name="T6" fmla="*/ 87 w 1847"/>
                  <a:gd name="T7" fmla="*/ 68 h 168"/>
                  <a:gd name="T8" fmla="*/ 84 w 1847"/>
                  <a:gd name="T9" fmla="*/ 79 h 168"/>
                  <a:gd name="T10" fmla="*/ 81 w 1847"/>
                  <a:gd name="T11" fmla="*/ 92 h 168"/>
                  <a:gd name="T12" fmla="*/ 79 w 1847"/>
                  <a:gd name="T13" fmla="*/ 105 h 168"/>
                  <a:gd name="T14" fmla="*/ 78 w 1847"/>
                  <a:gd name="T15" fmla="*/ 121 h 168"/>
                  <a:gd name="T16" fmla="*/ 0 w 1847"/>
                  <a:gd name="T17" fmla="*/ 129 h 168"/>
                  <a:gd name="T18" fmla="*/ 1 w 1847"/>
                  <a:gd name="T19" fmla="*/ 88 h 168"/>
                  <a:gd name="T20" fmla="*/ 6 w 1847"/>
                  <a:gd name="T21" fmla="*/ 88 h 168"/>
                  <a:gd name="T22" fmla="*/ 16 w 1847"/>
                  <a:gd name="T23" fmla="*/ 88 h 168"/>
                  <a:gd name="T24" fmla="*/ 28 w 1847"/>
                  <a:gd name="T25" fmla="*/ 88 h 168"/>
                  <a:gd name="T26" fmla="*/ 41 w 1847"/>
                  <a:gd name="T27" fmla="*/ 88 h 168"/>
                  <a:gd name="T28" fmla="*/ 54 w 1847"/>
                  <a:gd name="T29" fmla="*/ 88 h 168"/>
                  <a:gd name="T30" fmla="*/ 65 w 1847"/>
                  <a:gd name="T31" fmla="*/ 88 h 168"/>
                  <a:gd name="T32" fmla="*/ 71 w 1847"/>
                  <a:gd name="T33" fmla="*/ 88 h 168"/>
                  <a:gd name="T34" fmla="*/ 74 w 1847"/>
                  <a:gd name="T35" fmla="*/ 80 h 168"/>
                  <a:gd name="T36" fmla="*/ 76 w 1847"/>
                  <a:gd name="T37" fmla="*/ 64 h 168"/>
                  <a:gd name="T38" fmla="*/ 79 w 1847"/>
                  <a:gd name="T39" fmla="*/ 47 h 168"/>
                  <a:gd name="T40" fmla="*/ 83 w 1847"/>
                  <a:gd name="T41" fmla="*/ 33 h 168"/>
                  <a:gd name="T42" fmla="*/ 86 w 1847"/>
                  <a:gd name="T43" fmla="*/ 21 h 168"/>
                  <a:gd name="T44" fmla="*/ 91 w 1847"/>
                  <a:gd name="T45" fmla="*/ 10 h 168"/>
                  <a:gd name="T46" fmla="*/ 95 w 1847"/>
                  <a:gd name="T47" fmla="*/ 4 h 168"/>
                  <a:gd name="T48" fmla="*/ 100 w 1847"/>
                  <a:gd name="T49" fmla="*/ 1 h 168"/>
                  <a:gd name="T50" fmla="*/ 105 w 1847"/>
                  <a:gd name="T51" fmla="*/ 1 h 168"/>
                  <a:gd name="T52" fmla="*/ 110 w 1847"/>
                  <a:gd name="T53" fmla="*/ 4 h 168"/>
                  <a:gd name="T54" fmla="*/ 114 w 1847"/>
                  <a:gd name="T55" fmla="*/ 10 h 168"/>
                  <a:gd name="T56" fmla="*/ 119 w 1847"/>
                  <a:gd name="T57" fmla="*/ 21 h 168"/>
                  <a:gd name="T58" fmla="*/ 123 w 1847"/>
                  <a:gd name="T59" fmla="*/ 33 h 168"/>
                  <a:gd name="T60" fmla="*/ 126 w 1847"/>
                  <a:gd name="T61" fmla="*/ 47 h 168"/>
                  <a:gd name="T62" fmla="*/ 129 w 1847"/>
                  <a:gd name="T63" fmla="*/ 64 h 168"/>
                  <a:gd name="T64" fmla="*/ 131 w 1847"/>
                  <a:gd name="T65" fmla="*/ 80 h 168"/>
                  <a:gd name="T66" fmla="*/ 134 w 1847"/>
                  <a:gd name="T67" fmla="*/ 88 h 168"/>
                  <a:gd name="T68" fmla="*/ 140 w 1847"/>
                  <a:gd name="T69" fmla="*/ 88 h 168"/>
                  <a:gd name="T70" fmla="*/ 151 w 1847"/>
                  <a:gd name="T71" fmla="*/ 88 h 168"/>
                  <a:gd name="T72" fmla="*/ 163 w 1847"/>
                  <a:gd name="T73" fmla="*/ 88 h 168"/>
                  <a:gd name="T74" fmla="*/ 176 w 1847"/>
                  <a:gd name="T75" fmla="*/ 88 h 168"/>
                  <a:gd name="T76" fmla="*/ 189 w 1847"/>
                  <a:gd name="T77" fmla="*/ 88 h 168"/>
                  <a:gd name="T78" fmla="*/ 198 w 1847"/>
                  <a:gd name="T79" fmla="*/ 88 h 168"/>
                  <a:gd name="T80" fmla="*/ 204 w 1847"/>
                  <a:gd name="T81" fmla="*/ 88 h 168"/>
                  <a:gd name="T82" fmla="*/ 205 w 1847"/>
                  <a:gd name="T83" fmla="*/ 129 h 168"/>
                  <a:gd name="T84" fmla="*/ 127 w 1847"/>
                  <a:gd name="T85" fmla="*/ 121 h 168"/>
                  <a:gd name="T86" fmla="*/ 126 w 1847"/>
                  <a:gd name="T87" fmla="*/ 105 h 168"/>
                  <a:gd name="T88" fmla="*/ 124 w 1847"/>
                  <a:gd name="T89" fmla="*/ 92 h 168"/>
                  <a:gd name="T90" fmla="*/ 121 w 1847"/>
                  <a:gd name="T91" fmla="*/ 79 h 168"/>
                  <a:gd name="T92" fmla="*/ 118 w 1847"/>
                  <a:gd name="T93" fmla="*/ 68 h 168"/>
                  <a:gd name="T94" fmla="*/ 114 w 1847"/>
                  <a:gd name="T95" fmla="*/ 60 h 168"/>
                  <a:gd name="T96" fmla="*/ 110 w 1847"/>
                  <a:gd name="T97" fmla="*/ 53 h 168"/>
                  <a:gd name="T98" fmla="*/ 105 w 1847"/>
                  <a:gd name="T99" fmla="*/ 50 h 16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847"/>
                  <a:gd name="T151" fmla="*/ 0 h 168"/>
                  <a:gd name="T152" fmla="*/ 1847 w 1847"/>
                  <a:gd name="T153" fmla="*/ 168 h 168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847" h="168">
                    <a:moveTo>
                      <a:pt x="923" y="65"/>
                    </a:moveTo>
                    <a:lnTo>
                      <a:pt x="901" y="65"/>
                    </a:lnTo>
                    <a:lnTo>
                      <a:pt x="879" y="68"/>
                    </a:lnTo>
                    <a:lnTo>
                      <a:pt x="858" y="70"/>
                    </a:lnTo>
                    <a:lnTo>
                      <a:pt x="838" y="73"/>
                    </a:lnTo>
                    <a:lnTo>
                      <a:pt x="818" y="78"/>
                    </a:lnTo>
                    <a:lnTo>
                      <a:pt x="800" y="83"/>
                    </a:lnTo>
                    <a:lnTo>
                      <a:pt x="784" y="89"/>
                    </a:lnTo>
                    <a:lnTo>
                      <a:pt x="768" y="95"/>
                    </a:lnTo>
                    <a:lnTo>
                      <a:pt x="754" y="103"/>
                    </a:lnTo>
                    <a:lnTo>
                      <a:pt x="741" y="111"/>
                    </a:lnTo>
                    <a:lnTo>
                      <a:pt x="730" y="120"/>
                    </a:lnTo>
                    <a:lnTo>
                      <a:pt x="720" y="128"/>
                    </a:lnTo>
                    <a:lnTo>
                      <a:pt x="714" y="137"/>
                    </a:lnTo>
                    <a:lnTo>
                      <a:pt x="708" y="147"/>
                    </a:lnTo>
                    <a:lnTo>
                      <a:pt x="705" y="158"/>
                    </a:lnTo>
                    <a:lnTo>
                      <a:pt x="704" y="168"/>
                    </a:lnTo>
                    <a:lnTo>
                      <a:pt x="0" y="168"/>
                    </a:lnTo>
                    <a:lnTo>
                      <a:pt x="0" y="116"/>
                    </a:lnTo>
                    <a:lnTo>
                      <a:pt x="7" y="116"/>
                    </a:lnTo>
                    <a:lnTo>
                      <a:pt x="27" y="116"/>
                    </a:lnTo>
                    <a:lnTo>
                      <a:pt x="57" y="116"/>
                    </a:lnTo>
                    <a:lnTo>
                      <a:pt x="97" y="116"/>
                    </a:lnTo>
                    <a:lnTo>
                      <a:pt x="145" y="116"/>
                    </a:lnTo>
                    <a:lnTo>
                      <a:pt x="197" y="116"/>
                    </a:lnTo>
                    <a:lnTo>
                      <a:pt x="254" y="116"/>
                    </a:lnTo>
                    <a:lnTo>
                      <a:pt x="313" y="116"/>
                    </a:lnTo>
                    <a:lnTo>
                      <a:pt x="373" y="116"/>
                    </a:lnTo>
                    <a:lnTo>
                      <a:pt x="431" y="116"/>
                    </a:lnTo>
                    <a:lnTo>
                      <a:pt x="486" y="116"/>
                    </a:lnTo>
                    <a:lnTo>
                      <a:pt x="537" y="116"/>
                    </a:lnTo>
                    <a:lnTo>
                      <a:pt x="582" y="116"/>
                    </a:lnTo>
                    <a:lnTo>
                      <a:pt x="617" y="116"/>
                    </a:lnTo>
                    <a:lnTo>
                      <a:pt x="644" y="116"/>
                    </a:lnTo>
                    <a:lnTo>
                      <a:pt x="658" y="116"/>
                    </a:lnTo>
                    <a:lnTo>
                      <a:pt x="666" y="105"/>
                    </a:lnTo>
                    <a:lnTo>
                      <a:pt x="675" y="94"/>
                    </a:lnTo>
                    <a:lnTo>
                      <a:pt x="686" y="83"/>
                    </a:lnTo>
                    <a:lnTo>
                      <a:pt x="698" y="72"/>
                    </a:lnTo>
                    <a:lnTo>
                      <a:pt x="713" y="62"/>
                    </a:lnTo>
                    <a:lnTo>
                      <a:pt x="727" y="53"/>
                    </a:lnTo>
                    <a:lnTo>
                      <a:pt x="744" y="43"/>
                    </a:lnTo>
                    <a:lnTo>
                      <a:pt x="760" y="35"/>
                    </a:lnTo>
                    <a:lnTo>
                      <a:pt x="778" y="28"/>
                    </a:lnTo>
                    <a:lnTo>
                      <a:pt x="797" y="21"/>
                    </a:lnTo>
                    <a:lnTo>
                      <a:pt x="817" y="14"/>
                    </a:lnTo>
                    <a:lnTo>
                      <a:pt x="838" y="10"/>
                    </a:lnTo>
                    <a:lnTo>
                      <a:pt x="858" y="6"/>
                    </a:lnTo>
                    <a:lnTo>
                      <a:pt x="880" y="2"/>
                    </a:lnTo>
                    <a:lnTo>
                      <a:pt x="901" y="1"/>
                    </a:lnTo>
                    <a:lnTo>
                      <a:pt x="923" y="0"/>
                    </a:lnTo>
                    <a:lnTo>
                      <a:pt x="946" y="1"/>
                    </a:lnTo>
                    <a:lnTo>
                      <a:pt x="968" y="2"/>
                    </a:lnTo>
                    <a:lnTo>
                      <a:pt x="989" y="6"/>
                    </a:lnTo>
                    <a:lnTo>
                      <a:pt x="1010" y="10"/>
                    </a:lnTo>
                    <a:lnTo>
                      <a:pt x="1030" y="14"/>
                    </a:lnTo>
                    <a:lnTo>
                      <a:pt x="1050" y="21"/>
                    </a:lnTo>
                    <a:lnTo>
                      <a:pt x="1069" y="28"/>
                    </a:lnTo>
                    <a:lnTo>
                      <a:pt x="1088" y="35"/>
                    </a:lnTo>
                    <a:lnTo>
                      <a:pt x="1104" y="43"/>
                    </a:lnTo>
                    <a:lnTo>
                      <a:pt x="1121" y="53"/>
                    </a:lnTo>
                    <a:lnTo>
                      <a:pt x="1135" y="62"/>
                    </a:lnTo>
                    <a:lnTo>
                      <a:pt x="1149" y="72"/>
                    </a:lnTo>
                    <a:lnTo>
                      <a:pt x="1161" y="83"/>
                    </a:lnTo>
                    <a:lnTo>
                      <a:pt x="1172" y="94"/>
                    </a:lnTo>
                    <a:lnTo>
                      <a:pt x="1181" y="105"/>
                    </a:lnTo>
                    <a:lnTo>
                      <a:pt x="1189" y="116"/>
                    </a:lnTo>
                    <a:lnTo>
                      <a:pt x="1203" y="116"/>
                    </a:lnTo>
                    <a:lnTo>
                      <a:pt x="1230" y="116"/>
                    </a:lnTo>
                    <a:lnTo>
                      <a:pt x="1265" y="116"/>
                    </a:lnTo>
                    <a:lnTo>
                      <a:pt x="1309" y="116"/>
                    </a:lnTo>
                    <a:lnTo>
                      <a:pt x="1360" y="116"/>
                    </a:lnTo>
                    <a:lnTo>
                      <a:pt x="1416" y="116"/>
                    </a:lnTo>
                    <a:lnTo>
                      <a:pt x="1475" y="116"/>
                    </a:lnTo>
                    <a:lnTo>
                      <a:pt x="1535" y="116"/>
                    </a:lnTo>
                    <a:lnTo>
                      <a:pt x="1593" y="116"/>
                    </a:lnTo>
                    <a:lnTo>
                      <a:pt x="1650" y="116"/>
                    </a:lnTo>
                    <a:lnTo>
                      <a:pt x="1703" y="116"/>
                    </a:lnTo>
                    <a:lnTo>
                      <a:pt x="1751" y="116"/>
                    </a:lnTo>
                    <a:lnTo>
                      <a:pt x="1791" y="116"/>
                    </a:lnTo>
                    <a:lnTo>
                      <a:pt x="1821" y="116"/>
                    </a:lnTo>
                    <a:lnTo>
                      <a:pt x="1841" y="116"/>
                    </a:lnTo>
                    <a:lnTo>
                      <a:pt x="1847" y="116"/>
                    </a:lnTo>
                    <a:lnTo>
                      <a:pt x="1847" y="168"/>
                    </a:lnTo>
                    <a:lnTo>
                      <a:pt x="1144" y="168"/>
                    </a:lnTo>
                    <a:lnTo>
                      <a:pt x="1143" y="158"/>
                    </a:lnTo>
                    <a:lnTo>
                      <a:pt x="1140" y="147"/>
                    </a:lnTo>
                    <a:lnTo>
                      <a:pt x="1134" y="137"/>
                    </a:lnTo>
                    <a:lnTo>
                      <a:pt x="1126" y="128"/>
                    </a:lnTo>
                    <a:lnTo>
                      <a:pt x="1118" y="120"/>
                    </a:lnTo>
                    <a:lnTo>
                      <a:pt x="1106" y="111"/>
                    </a:lnTo>
                    <a:lnTo>
                      <a:pt x="1094" y="103"/>
                    </a:lnTo>
                    <a:lnTo>
                      <a:pt x="1080" y="95"/>
                    </a:lnTo>
                    <a:lnTo>
                      <a:pt x="1064" y="89"/>
                    </a:lnTo>
                    <a:lnTo>
                      <a:pt x="1047" y="83"/>
                    </a:lnTo>
                    <a:lnTo>
                      <a:pt x="1029" y="78"/>
                    </a:lnTo>
                    <a:lnTo>
                      <a:pt x="1010" y="73"/>
                    </a:lnTo>
                    <a:lnTo>
                      <a:pt x="989" y="70"/>
                    </a:lnTo>
                    <a:lnTo>
                      <a:pt x="968" y="68"/>
                    </a:lnTo>
                    <a:lnTo>
                      <a:pt x="946" y="65"/>
                    </a:lnTo>
                    <a:lnTo>
                      <a:pt x="923" y="65"/>
                    </a:lnTo>
                    <a:close/>
                  </a:path>
                </a:pathLst>
              </a:custGeom>
              <a:solidFill>
                <a:srgbClr val="7C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63" name="Rectangle 336"/>
              <p:cNvSpPr>
                <a:spLocks noChangeArrowheads="1"/>
              </p:cNvSpPr>
              <p:nvPr/>
            </p:nvSpPr>
            <p:spPr bwMode="auto">
              <a:xfrm>
                <a:off x="5404" y="2595"/>
                <a:ext cx="29" cy="1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64" name="Rectangle 337"/>
              <p:cNvSpPr>
                <a:spLocks noChangeArrowheads="1"/>
              </p:cNvSpPr>
              <p:nvPr/>
            </p:nvSpPr>
            <p:spPr bwMode="auto">
              <a:xfrm>
                <a:off x="4759" y="2595"/>
                <a:ext cx="30" cy="1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65" name="Rectangle 338"/>
              <p:cNvSpPr>
                <a:spLocks noChangeArrowheads="1"/>
              </p:cNvSpPr>
              <p:nvPr/>
            </p:nvSpPr>
            <p:spPr bwMode="auto">
              <a:xfrm>
                <a:off x="5026" y="3165"/>
                <a:ext cx="142" cy="33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66" name="Rectangle 339"/>
              <p:cNvSpPr>
                <a:spLocks noChangeArrowheads="1"/>
              </p:cNvSpPr>
              <p:nvPr/>
            </p:nvSpPr>
            <p:spPr bwMode="auto">
              <a:xfrm>
                <a:off x="5026" y="3495"/>
                <a:ext cx="142" cy="16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67" name="Rectangle 340"/>
              <p:cNvSpPr>
                <a:spLocks noChangeArrowheads="1"/>
              </p:cNvSpPr>
              <p:nvPr/>
            </p:nvSpPr>
            <p:spPr bwMode="auto">
              <a:xfrm>
                <a:off x="5026" y="3558"/>
                <a:ext cx="142" cy="15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68" name="Rectangle 341"/>
              <p:cNvSpPr>
                <a:spLocks noChangeArrowheads="1"/>
              </p:cNvSpPr>
              <p:nvPr/>
            </p:nvSpPr>
            <p:spPr bwMode="auto">
              <a:xfrm>
                <a:off x="5026" y="3615"/>
                <a:ext cx="142" cy="16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69" name="Rectangle 342"/>
              <p:cNvSpPr>
                <a:spLocks noChangeArrowheads="1"/>
              </p:cNvSpPr>
              <p:nvPr/>
            </p:nvSpPr>
            <p:spPr bwMode="auto">
              <a:xfrm>
                <a:off x="5100" y="3186"/>
                <a:ext cx="60" cy="309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70" name="Rectangle 343"/>
              <p:cNvSpPr>
                <a:spLocks noChangeArrowheads="1"/>
              </p:cNvSpPr>
              <p:nvPr/>
            </p:nvSpPr>
            <p:spPr bwMode="auto">
              <a:xfrm>
                <a:off x="5100" y="3186"/>
                <a:ext cx="60" cy="309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71" name="Rectangle 344"/>
              <p:cNvSpPr>
                <a:spLocks noChangeArrowheads="1"/>
              </p:cNvSpPr>
              <p:nvPr/>
            </p:nvSpPr>
            <p:spPr bwMode="auto">
              <a:xfrm>
                <a:off x="5032" y="3186"/>
                <a:ext cx="62" cy="309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72" name="Rectangle 345"/>
              <p:cNvSpPr>
                <a:spLocks noChangeArrowheads="1"/>
              </p:cNvSpPr>
              <p:nvPr/>
            </p:nvSpPr>
            <p:spPr bwMode="auto">
              <a:xfrm>
                <a:off x="5100" y="3369"/>
                <a:ext cx="60" cy="2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73" name="Rectangle 346"/>
              <p:cNvSpPr>
                <a:spLocks noChangeArrowheads="1"/>
              </p:cNvSpPr>
              <p:nvPr/>
            </p:nvSpPr>
            <p:spPr bwMode="auto">
              <a:xfrm>
                <a:off x="5168" y="3422"/>
                <a:ext cx="34" cy="256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74" name="Rectangle 347"/>
              <p:cNvSpPr>
                <a:spLocks noChangeArrowheads="1"/>
              </p:cNvSpPr>
              <p:nvPr/>
            </p:nvSpPr>
            <p:spPr bwMode="auto">
              <a:xfrm>
                <a:off x="4992" y="3422"/>
                <a:ext cx="34" cy="256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75" name="Rectangle 348"/>
              <p:cNvSpPr>
                <a:spLocks noChangeArrowheads="1"/>
              </p:cNvSpPr>
              <p:nvPr/>
            </p:nvSpPr>
            <p:spPr bwMode="auto">
              <a:xfrm>
                <a:off x="5026" y="3511"/>
                <a:ext cx="142" cy="47"/>
              </a:xfrm>
              <a:prstGeom prst="rect">
                <a:avLst/>
              </a:prstGeom>
              <a:solidFill>
                <a:srgbClr val="B2333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76" name="Rectangle 349"/>
              <p:cNvSpPr>
                <a:spLocks noChangeArrowheads="1"/>
              </p:cNvSpPr>
              <p:nvPr/>
            </p:nvSpPr>
            <p:spPr bwMode="auto">
              <a:xfrm>
                <a:off x="5026" y="3573"/>
                <a:ext cx="142" cy="42"/>
              </a:xfrm>
              <a:prstGeom prst="rect">
                <a:avLst/>
              </a:prstGeom>
              <a:solidFill>
                <a:srgbClr val="B2333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77" name="Rectangle 350"/>
              <p:cNvSpPr>
                <a:spLocks noChangeArrowheads="1"/>
              </p:cNvSpPr>
              <p:nvPr/>
            </p:nvSpPr>
            <p:spPr bwMode="auto">
              <a:xfrm>
                <a:off x="5026" y="3631"/>
                <a:ext cx="142" cy="47"/>
              </a:xfrm>
              <a:prstGeom prst="rect">
                <a:avLst/>
              </a:prstGeom>
              <a:solidFill>
                <a:srgbClr val="B2333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78" name="Rectangle 351"/>
              <p:cNvSpPr>
                <a:spLocks noChangeArrowheads="1"/>
              </p:cNvSpPr>
              <p:nvPr/>
            </p:nvSpPr>
            <p:spPr bwMode="auto">
              <a:xfrm>
                <a:off x="5100" y="3369"/>
                <a:ext cx="60" cy="2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79" name="Rectangle 352"/>
              <p:cNvSpPr>
                <a:spLocks noChangeArrowheads="1"/>
              </p:cNvSpPr>
              <p:nvPr/>
            </p:nvSpPr>
            <p:spPr bwMode="auto">
              <a:xfrm>
                <a:off x="5032" y="3369"/>
                <a:ext cx="62" cy="2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0" name="Rectangle 353"/>
              <p:cNvSpPr>
                <a:spLocks noChangeArrowheads="1"/>
              </p:cNvSpPr>
              <p:nvPr/>
            </p:nvSpPr>
            <p:spPr bwMode="auto">
              <a:xfrm>
                <a:off x="5100" y="3312"/>
                <a:ext cx="14" cy="52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1" name="Rectangle 354"/>
              <p:cNvSpPr>
                <a:spLocks noChangeArrowheads="1"/>
              </p:cNvSpPr>
              <p:nvPr/>
            </p:nvSpPr>
            <p:spPr bwMode="auto">
              <a:xfrm>
                <a:off x="5080" y="3312"/>
                <a:ext cx="14" cy="52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2" name="Rectangle 355"/>
              <p:cNvSpPr>
                <a:spLocks noChangeArrowheads="1"/>
              </p:cNvSpPr>
              <p:nvPr/>
            </p:nvSpPr>
            <p:spPr bwMode="auto">
              <a:xfrm>
                <a:off x="5100" y="3395"/>
                <a:ext cx="60" cy="2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3" name="Rectangle 356"/>
              <p:cNvSpPr>
                <a:spLocks noChangeArrowheads="1"/>
              </p:cNvSpPr>
              <p:nvPr/>
            </p:nvSpPr>
            <p:spPr bwMode="auto">
              <a:xfrm>
                <a:off x="5032" y="3395"/>
                <a:ext cx="62" cy="2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4" name="Rectangle 357"/>
              <p:cNvSpPr>
                <a:spLocks noChangeArrowheads="1"/>
              </p:cNvSpPr>
              <p:nvPr/>
            </p:nvSpPr>
            <p:spPr bwMode="auto">
              <a:xfrm>
                <a:off x="5168" y="3552"/>
                <a:ext cx="34" cy="27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5" name="Rectangle 358"/>
              <p:cNvSpPr>
                <a:spLocks noChangeArrowheads="1"/>
              </p:cNvSpPr>
              <p:nvPr/>
            </p:nvSpPr>
            <p:spPr bwMode="auto">
              <a:xfrm>
                <a:off x="4992" y="3552"/>
                <a:ext cx="34" cy="27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" name="Rectangle 359"/>
              <p:cNvSpPr>
                <a:spLocks noChangeArrowheads="1"/>
              </p:cNvSpPr>
              <p:nvPr/>
            </p:nvSpPr>
            <p:spPr bwMode="auto">
              <a:xfrm>
                <a:off x="5334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" name="Rectangle 360"/>
              <p:cNvSpPr>
                <a:spLocks noChangeArrowheads="1"/>
              </p:cNvSpPr>
              <p:nvPr/>
            </p:nvSpPr>
            <p:spPr bwMode="auto">
              <a:xfrm>
                <a:off x="5228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8" name="Rectangle 361"/>
              <p:cNvSpPr>
                <a:spLocks noChangeArrowheads="1"/>
              </p:cNvSpPr>
              <p:nvPr/>
            </p:nvSpPr>
            <p:spPr bwMode="auto">
              <a:xfrm>
                <a:off x="4912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9" name="Rectangle 362"/>
              <p:cNvSpPr>
                <a:spLocks noChangeArrowheads="1"/>
              </p:cNvSpPr>
              <p:nvPr/>
            </p:nvSpPr>
            <p:spPr bwMode="auto">
              <a:xfrm>
                <a:off x="5122" y="2747"/>
                <a:ext cx="54" cy="27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90" name="Rectangle 363"/>
              <p:cNvSpPr>
                <a:spLocks noChangeArrowheads="1"/>
              </p:cNvSpPr>
              <p:nvPr/>
            </p:nvSpPr>
            <p:spPr bwMode="auto">
              <a:xfrm>
                <a:off x="5228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91" name="Rectangle 364"/>
              <p:cNvSpPr>
                <a:spLocks noChangeArrowheads="1"/>
              </p:cNvSpPr>
              <p:nvPr/>
            </p:nvSpPr>
            <p:spPr bwMode="auto">
              <a:xfrm>
                <a:off x="5334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92" name="Rectangle 365"/>
              <p:cNvSpPr>
                <a:spLocks noChangeArrowheads="1"/>
              </p:cNvSpPr>
              <p:nvPr/>
            </p:nvSpPr>
            <p:spPr bwMode="auto">
              <a:xfrm>
                <a:off x="5018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93" name="Rectangle 366"/>
              <p:cNvSpPr>
                <a:spLocks noChangeArrowheads="1"/>
              </p:cNvSpPr>
              <p:nvPr/>
            </p:nvSpPr>
            <p:spPr bwMode="auto">
              <a:xfrm>
                <a:off x="4809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94" name="Rectangle 367"/>
              <p:cNvSpPr>
                <a:spLocks noChangeArrowheads="1"/>
              </p:cNvSpPr>
              <p:nvPr/>
            </p:nvSpPr>
            <p:spPr bwMode="auto">
              <a:xfrm>
                <a:off x="4912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95" name="Rectangle 368"/>
              <p:cNvSpPr>
                <a:spLocks noChangeArrowheads="1"/>
              </p:cNvSpPr>
              <p:nvPr/>
            </p:nvSpPr>
            <p:spPr bwMode="auto">
              <a:xfrm>
                <a:off x="4809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96" name="Freeform 369"/>
              <p:cNvSpPr>
                <a:spLocks/>
              </p:cNvSpPr>
              <p:nvPr/>
            </p:nvSpPr>
            <p:spPr bwMode="auto">
              <a:xfrm>
                <a:off x="5114" y="2721"/>
                <a:ext cx="72" cy="324"/>
              </a:xfrm>
              <a:custGeom>
                <a:avLst/>
                <a:gdLst>
                  <a:gd name="T0" fmla="*/ 21 w 217"/>
                  <a:gd name="T1" fmla="*/ 163 h 373"/>
                  <a:gd name="T2" fmla="*/ 3 w 217"/>
                  <a:gd name="T3" fmla="*/ 163 h 373"/>
                  <a:gd name="T4" fmla="*/ 3 w 217"/>
                  <a:gd name="T5" fmla="*/ 260 h 373"/>
                  <a:gd name="T6" fmla="*/ 21 w 217"/>
                  <a:gd name="T7" fmla="*/ 260 h 373"/>
                  <a:gd name="T8" fmla="*/ 24 w 217"/>
                  <a:gd name="T9" fmla="*/ 281 h 373"/>
                  <a:gd name="T10" fmla="*/ 0 w 217"/>
                  <a:gd name="T11" fmla="*/ 281 h 373"/>
                  <a:gd name="T12" fmla="*/ 0 w 217"/>
                  <a:gd name="T13" fmla="*/ 0 h 373"/>
                  <a:gd name="T14" fmla="*/ 24 w 217"/>
                  <a:gd name="T15" fmla="*/ 0 h 373"/>
                  <a:gd name="T16" fmla="*/ 21 w 217"/>
                  <a:gd name="T17" fmla="*/ 22 h 373"/>
                  <a:gd name="T18" fmla="*/ 3 w 217"/>
                  <a:gd name="T19" fmla="*/ 22 h 373"/>
                  <a:gd name="T20" fmla="*/ 3 w 217"/>
                  <a:gd name="T21" fmla="*/ 129 h 373"/>
                  <a:gd name="T22" fmla="*/ 21 w 217"/>
                  <a:gd name="T23" fmla="*/ 129 h 373"/>
                  <a:gd name="T24" fmla="*/ 21 w 217"/>
                  <a:gd name="T25" fmla="*/ 163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3"/>
                  <a:gd name="T41" fmla="*/ 217 w 217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3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8" y="344"/>
                    </a:lnTo>
                    <a:lnTo>
                      <a:pt x="217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97" name="Freeform 370"/>
              <p:cNvSpPr>
                <a:spLocks/>
              </p:cNvSpPr>
              <p:nvPr/>
            </p:nvSpPr>
            <p:spPr bwMode="auto">
              <a:xfrm>
                <a:off x="5176" y="2721"/>
                <a:ext cx="10" cy="324"/>
              </a:xfrm>
              <a:custGeom>
                <a:avLst/>
                <a:gdLst>
                  <a:gd name="T0" fmla="*/ 0 w 29"/>
                  <a:gd name="T1" fmla="*/ 22 h 373"/>
                  <a:gd name="T2" fmla="*/ 0 w 29"/>
                  <a:gd name="T3" fmla="*/ 260 h 373"/>
                  <a:gd name="T4" fmla="*/ 3 w 29"/>
                  <a:gd name="T5" fmla="*/ 281 h 373"/>
                  <a:gd name="T6" fmla="*/ 3 w 29"/>
                  <a:gd name="T7" fmla="*/ 0 h 373"/>
                  <a:gd name="T8" fmla="*/ 0 w 29"/>
                  <a:gd name="T9" fmla="*/ 22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98" name="Freeform 371"/>
              <p:cNvSpPr>
                <a:spLocks/>
              </p:cNvSpPr>
              <p:nvPr/>
            </p:nvSpPr>
            <p:spPr bwMode="auto">
              <a:xfrm>
                <a:off x="5218" y="2721"/>
                <a:ext cx="72" cy="324"/>
              </a:xfrm>
              <a:custGeom>
                <a:avLst/>
                <a:gdLst>
                  <a:gd name="T0" fmla="*/ 21 w 216"/>
                  <a:gd name="T1" fmla="*/ 163 h 373"/>
                  <a:gd name="T2" fmla="*/ 3 w 216"/>
                  <a:gd name="T3" fmla="*/ 163 h 373"/>
                  <a:gd name="T4" fmla="*/ 3 w 216"/>
                  <a:gd name="T5" fmla="*/ 260 h 373"/>
                  <a:gd name="T6" fmla="*/ 21 w 216"/>
                  <a:gd name="T7" fmla="*/ 260 h 373"/>
                  <a:gd name="T8" fmla="*/ 24 w 216"/>
                  <a:gd name="T9" fmla="*/ 281 h 373"/>
                  <a:gd name="T10" fmla="*/ 0 w 216"/>
                  <a:gd name="T11" fmla="*/ 281 h 373"/>
                  <a:gd name="T12" fmla="*/ 0 w 216"/>
                  <a:gd name="T13" fmla="*/ 0 h 373"/>
                  <a:gd name="T14" fmla="*/ 24 w 216"/>
                  <a:gd name="T15" fmla="*/ 0 h 373"/>
                  <a:gd name="T16" fmla="*/ 21 w 216"/>
                  <a:gd name="T17" fmla="*/ 22 h 373"/>
                  <a:gd name="T18" fmla="*/ 3 w 216"/>
                  <a:gd name="T19" fmla="*/ 22 h 373"/>
                  <a:gd name="T20" fmla="*/ 3 w 216"/>
                  <a:gd name="T21" fmla="*/ 129 h 373"/>
                  <a:gd name="T22" fmla="*/ 21 w 216"/>
                  <a:gd name="T23" fmla="*/ 129 h 373"/>
                  <a:gd name="T24" fmla="*/ 21 w 216"/>
                  <a:gd name="T25" fmla="*/ 163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3"/>
                  <a:gd name="T41" fmla="*/ 216 w 216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3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7" y="344"/>
                    </a:lnTo>
                    <a:lnTo>
                      <a:pt x="216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7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7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99" name="Freeform 372"/>
              <p:cNvSpPr>
                <a:spLocks/>
              </p:cNvSpPr>
              <p:nvPr/>
            </p:nvSpPr>
            <p:spPr bwMode="auto">
              <a:xfrm>
                <a:off x="5280" y="2721"/>
                <a:ext cx="10" cy="324"/>
              </a:xfrm>
              <a:custGeom>
                <a:avLst/>
                <a:gdLst>
                  <a:gd name="T0" fmla="*/ 0 w 29"/>
                  <a:gd name="T1" fmla="*/ 22 h 373"/>
                  <a:gd name="T2" fmla="*/ 0 w 29"/>
                  <a:gd name="T3" fmla="*/ 260 h 373"/>
                  <a:gd name="T4" fmla="*/ 3 w 29"/>
                  <a:gd name="T5" fmla="*/ 281 h 373"/>
                  <a:gd name="T6" fmla="*/ 3 w 29"/>
                  <a:gd name="T7" fmla="*/ 0 h 373"/>
                  <a:gd name="T8" fmla="*/ 0 w 29"/>
                  <a:gd name="T9" fmla="*/ 22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00" name="Freeform 373"/>
              <p:cNvSpPr>
                <a:spLocks/>
              </p:cNvSpPr>
              <p:nvPr/>
            </p:nvSpPr>
            <p:spPr bwMode="auto">
              <a:xfrm>
                <a:off x="5324" y="2721"/>
                <a:ext cx="72" cy="324"/>
              </a:xfrm>
              <a:custGeom>
                <a:avLst/>
                <a:gdLst>
                  <a:gd name="T0" fmla="*/ 21 w 217"/>
                  <a:gd name="T1" fmla="*/ 163 h 373"/>
                  <a:gd name="T2" fmla="*/ 3 w 217"/>
                  <a:gd name="T3" fmla="*/ 163 h 373"/>
                  <a:gd name="T4" fmla="*/ 3 w 217"/>
                  <a:gd name="T5" fmla="*/ 260 h 373"/>
                  <a:gd name="T6" fmla="*/ 21 w 217"/>
                  <a:gd name="T7" fmla="*/ 260 h 373"/>
                  <a:gd name="T8" fmla="*/ 24 w 217"/>
                  <a:gd name="T9" fmla="*/ 281 h 373"/>
                  <a:gd name="T10" fmla="*/ 0 w 217"/>
                  <a:gd name="T11" fmla="*/ 281 h 373"/>
                  <a:gd name="T12" fmla="*/ 0 w 217"/>
                  <a:gd name="T13" fmla="*/ 0 h 373"/>
                  <a:gd name="T14" fmla="*/ 24 w 217"/>
                  <a:gd name="T15" fmla="*/ 0 h 373"/>
                  <a:gd name="T16" fmla="*/ 21 w 217"/>
                  <a:gd name="T17" fmla="*/ 22 h 373"/>
                  <a:gd name="T18" fmla="*/ 3 w 217"/>
                  <a:gd name="T19" fmla="*/ 22 h 373"/>
                  <a:gd name="T20" fmla="*/ 3 w 217"/>
                  <a:gd name="T21" fmla="*/ 129 h 373"/>
                  <a:gd name="T22" fmla="*/ 21 w 217"/>
                  <a:gd name="T23" fmla="*/ 129 h 373"/>
                  <a:gd name="T24" fmla="*/ 21 w 217"/>
                  <a:gd name="T25" fmla="*/ 163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3"/>
                  <a:gd name="T41" fmla="*/ 217 w 217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3">
                    <a:moveTo>
                      <a:pt x="188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8" y="344"/>
                    </a:lnTo>
                    <a:lnTo>
                      <a:pt x="217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8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01" name="Freeform 374"/>
              <p:cNvSpPr>
                <a:spLocks/>
              </p:cNvSpPr>
              <p:nvPr/>
            </p:nvSpPr>
            <p:spPr bwMode="auto">
              <a:xfrm>
                <a:off x="5386" y="2721"/>
                <a:ext cx="10" cy="324"/>
              </a:xfrm>
              <a:custGeom>
                <a:avLst/>
                <a:gdLst>
                  <a:gd name="T0" fmla="*/ 0 w 29"/>
                  <a:gd name="T1" fmla="*/ 22 h 373"/>
                  <a:gd name="T2" fmla="*/ 0 w 29"/>
                  <a:gd name="T3" fmla="*/ 260 h 373"/>
                  <a:gd name="T4" fmla="*/ 3 w 29"/>
                  <a:gd name="T5" fmla="*/ 281 h 373"/>
                  <a:gd name="T6" fmla="*/ 3 w 29"/>
                  <a:gd name="T7" fmla="*/ 0 h 373"/>
                  <a:gd name="T8" fmla="*/ 0 w 29"/>
                  <a:gd name="T9" fmla="*/ 22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02" name="Freeform 375"/>
              <p:cNvSpPr>
                <a:spLocks/>
              </p:cNvSpPr>
              <p:nvPr/>
            </p:nvSpPr>
            <p:spPr bwMode="auto">
              <a:xfrm>
                <a:off x="5218" y="3139"/>
                <a:ext cx="72" cy="324"/>
              </a:xfrm>
              <a:custGeom>
                <a:avLst/>
                <a:gdLst>
                  <a:gd name="T0" fmla="*/ 21 w 216"/>
                  <a:gd name="T1" fmla="*/ 165 h 372"/>
                  <a:gd name="T2" fmla="*/ 3 w 216"/>
                  <a:gd name="T3" fmla="*/ 165 h 372"/>
                  <a:gd name="T4" fmla="*/ 3 w 216"/>
                  <a:gd name="T5" fmla="*/ 260 h 372"/>
                  <a:gd name="T6" fmla="*/ 21 w 216"/>
                  <a:gd name="T7" fmla="*/ 260 h 372"/>
                  <a:gd name="T8" fmla="*/ 24 w 216"/>
                  <a:gd name="T9" fmla="*/ 282 h 372"/>
                  <a:gd name="T10" fmla="*/ 0 w 216"/>
                  <a:gd name="T11" fmla="*/ 282 h 372"/>
                  <a:gd name="T12" fmla="*/ 0 w 216"/>
                  <a:gd name="T13" fmla="*/ 0 h 372"/>
                  <a:gd name="T14" fmla="*/ 24 w 216"/>
                  <a:gd name="T15" fmla="*/ 0 h 372"/>
                  <a:gd name="T16" fmla="*/ 21 w 216"/>
                  <a:gd name="T17" fmla="*/ 21 h 372"/>
                  <a:gd name="T18" fmla="*/ 3 w 216"/>
                  <a:gd name="T19" fmla="*/ 21 h 372"/>
                  <a:gd name="T20" fmla="*/ 3 w 216"/>
                  <a:gd name="T21" fmla="*/ 130 h 372"/>
                  <a:gd name="T22" fmla="*/ 21 w 216"/>
                  <a:gd name="T23" fmla="*/ 130 h 372"/>
                  <a:gd name="T24" fmla="*/ 21 w 216"/>
                  <a:gd name="T25" fmla="*/ 165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2"/>
                  <a:gd name="T41" fmla="*/ 216 w 216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2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3"/>
                    </a:lnTo>
                    <a:lnTo>
                      <a:pt x="187" y="343"/>
                    </a:lnTo>
                    <a:lnTo>
                      <a:pt x="216" y="372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7" y="27"/>
                    </a:lnTo>
                    <a:lnTo>
                      <a:pt x="29" y="27"/>
                    </a:lnTo>
                    <a:lnTo>
                      <a:pt x="29" y="171"/>
                    </a:lnTo>
                    <a:lnTo>
                      <a:pt x="187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03" name="Freeform 376"/>
              <p:cNvSpPr>
                <a:spLocks/>
              </p:cNvSpPr>
              <p:nvPr/>
            </p:nvSpPr>
            <p:spPr bwMode="auto">
              <a:xfrm>
                <a:off x="5280" y="3139"/>
                <a:ext cx="10" cy="324"/>
              </a:xfrm>
              <a:custGeom>
                <a:avLst/>
                <a:gdLst>
                  <a:gd name="T0" fmla="*/ 0 w 29"/>
                  <a:gd name="T1" fmla="*/ 21 h 372"/>
                  <a:gd name="T2" fmla="*/ 0 w 29"/>
                  <a:gd name="T3" fmla="*/ 260 h 372"/>
                  <a:gd name="T4" fmla="*/ 3 w 29"/>
                  <a:gd name="T5" fmla="*/ 282 h 372"/>
                  <a:gd name="T6" fmla="*/ 3 w 29"/>
                  <a:gd name="T7" fmla="*/ 0 h 372"/>
                  <a:gd name="T8" fmla="*/ 0 w 29"/>
                  <a:gd name="T9" fmla="*/ 21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0" y="27"/>
                    </a:moveTo>
                    <a:lnTo>
                      <a:pt x="0" y="343"/>
                    </a:lnTo>
                    <a:lnTo>
                      <a:pt x="29" y="372"/>
                    </a:lnTo>
                    <a:lnTo>
                      <a:pt x="2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04" name="Freeform 377"/>
              <p:cNvSpPr>
                <a:spLocks/>
              </p:cNvSpPr>
              <p:nvPr/>
            </p:nvSpPr>
            <p:spPr bwMode="auto">
              <a:xfrm>
                <a:off x="5324" y="3139"/>
                <a:ext cx="72" cy="324"/>
              </a:xfrm>
              <a:custGeom>
                <a:avLst/>
                <a:gdLst>
                  <a:gd name="T0" fmla="*/ 21 w 217"/>
                  <a:gd name="T1" fmla="*/ 165 h 372"/>
                  <a:gd name="T2" fmla="*/ 3 w 217"/>
                  <a:gd name="T3" fmla="*/ 165 h 372"/>
                  <a:gd name="T4" fmla="*/ 3 w 217"/>
                  <a:gd name="T5" fmla="*/ 260 h 372"/>
                  <a:gd name="T6" fmla="*/ 21 w 217"/>
                  <a:gd name="T7" fmla="*/ 260 h 372"/>
                  <a:gd name="T8" fmla="*/ 24 w 217"/>
                  <a:gd name="T9" fmla="*/ 282 h 372"/>
                  <a:gd name="T10" fmla="*/ 0 w 217"/>
                  <a:gd name="T11" fmla="*/ 282 h 372"/>
                  <a:gd name="T12" fmla="*/ 0 w 217"/>
                  <a:gd name="T13" fmla="*/ 0 h 372"/>
                  <a:gd name="T14" fmla="*/ 24 w 217"/>
                  <a:gd name="T15" fmla="*/ 0 h 372"/>
                  <a:gd name="T16" fmla="*/ 21 w 217"/>
                  <a:gd name="T17" fmla="*/ 21 h 372"/>
                  <a:gd name="T18" fmla="*/ 3 w 217"/>
                  <a:gd name="T19" fmla="*/ 21 h 372"/>
                  <a:gd name="T20" fmla="*/ 3 w 217"/>
                  <a:gd name="T21" fmla="*/ 130 h 372"/>
                  <a:gd name="T22" fmla="*/ 21 w 217"/>
                  <a:gd name="T23" fmla="*/ 130 h 372"/>
                  <a:gd name="T24" fmla="*/ 21 w 217"/>
                  <a:gd name="T25" fmla="*/ 165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2"/>
                  <a:gd name="T41" fmla="*/ 217 w 217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2">
                    <a:moveTo>
                      <a:pt x="188" y="217"/>
                    </a:moveTo>
                    <a:lnTo>
                      <a:pt x="29" y="217"/>
                    </a:lnTo>
                    <a:lnTo>
                      <a:pt x="29" y="343"/>
                    </a:lnTo>
                    <a:lnTo>
                      <a:pt x="188" y="343"/>
                    </a:lnTo>
                    <a:lnTo>
                      <a:pt x="217" y="372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7"/>
                    </a:lnTo>
                    <a:lnTo>
                      <a:pt x="29" y="27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8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05" name="Freeform 378"/>
              <p:cNvSpPr>
                <a:spLocks/>
              </p:cNvSpPr>
              <p:nvPr/>
            </p:nvSpPr>
            <p:spPr bwMode="auto">
              <a:xfrm>
                <a:off x="5386" y="3139"/>
                <a:ext cx="10" cy="324"/>
              </a:xfrm>
              <a:custGeom>
                <a:avLst/>
                <a:gdLst>
                  <a:gd name="T0" fmla="*/ 0 w 29"/>
                  <a:gd name="T1" fmla="*/ 21 h 372"/>
                  <a:gd name="T2" fmla="*/ 0 w 29"/>
                  <a:gd name="T3" fmla="*/ 260 h 372"/>
                  <a:gd name="T4" fmla="*/ 3 w 29"/>
                  <a:gd name="T5" fmla="*/ 282 h 372"/>
                  <a:gd name="T6" fmla="*/ 3 w 29"/>
                  <a:gd name="T7" fmla="*/ 0 h 372"/>
                  <a:gd name="T8" fmla="*/ 0 w 29"/>
                  <a:gd name="T9" fmla="*/ 21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0" y="27"/>
                    </a:moveTo>
                    <a:lnTo>
                      <a:pt x="0" y="343"/>
                    </a:lnTo>
                    <a:lnTo>
                      <a:pt x="29" y="372"/>
                    </a:lnTo>
                    <a:lnTo>
                      <a:pt x="2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06" name="Freeform 379"/>
              <p:cNvSpPr>
                <a:spLocks/>
              </p:cNvSpPr>
              <p:nvPr/>
            </p:nvSpPr>
            <p:spPr bwMode="auto">
              <a:xfrm>
                <a:off x="5008" y="2721"/>
                <a:ext cx="72" cy="324"/>
              </a:xfrm>
              <a:custGeom>
                <a:avLst/>
                <a:gdLst>
                  <a:gd name="T0" fmla="*/ 3 w 215"/>
                  <a:gd name="T1" fmla="*/ 163 h 373"/>
                  <a:gd name="T2" fmla="*/ 21 w 215"/>
                  <a:gd name="T3" fmla="*/ 163 h 373"/>
                  <a:gd name="T4" fmla="*/ 21 w 215"/>
                  <a:gd name="T5" fmla="*/ 260 h 373"/>
                  <a:gd name="T6" fmla="*/ 3 w 215"/>
                  <a:gd name="T7" fmla="*/ 260 h 373"/>
                  <a:gd name="T8" fmla="*/ 0 w 215"/>
                  <a:gd name="T9" fmla="*/ 281 h 373"/>
                  <a:gd name="T10" fmla="*/ 24 w 215"/>
                  <a:gd name="T11" fmla="*/ 281 h 373"/>
                  <a:gd name="T12" fmla="*/ 24 w 215"/>
                  <a:gd name="T13" fmla="*/ 0 h 373"/>
                  <a:gd name="T14" fmla="*/ 0 w 215"/>
                  <a:gd name="T15" fmla="*/ 0 h 373"/>
                  <a:gd name="T16" fmla="*/ 3 w 215"/>
                  <a:gd name="T17" fmla="*/ 22 h 373"/>
                  <a:gd name="T18" fmla="*/ 21 w 215"/>
                  <a:gd name="T19" fmla="*/ 22 h 373"/>
                  <a:gd name="T20" fmla="*/ 21 w 215"/>
                  <a:gd name="T21" fmla="*/ 129 h 373"/>
                  <a:gd name="T22" fmla="*/ 3 w 215"/>
                  <a:gd name="T23" fmla="*/ 129 h 373"/>
                  <a:gd name="T24" fmla="*/ 3 w 215"/>
                  <a:gd name="T25" fmla="*/ 163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3"/>
                  <a:gd name="T41" fmla="*/ 215 w 215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3">
                    <a:moveTo>
                      <a:pt x="29" y="217"/>
                    </a:moveTo>
                    <a:lnTo>
                      <a:pt x="187" y="217"/>
                    </a:lnTo>
                    <a:lnTo>
                      <a:pt x="187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5" y="373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7" y="29"/>
                    </a:lnTo>
                    <a:lnTo>
                      <a:pt x="187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07" name="Freeform 380"/>
              <p:cNvSpPr>
                <a:spLocks/>
              </p:cNvSpPr>
              <p:nvPr/>
            </p:nvSpPr>
            <p:spPr bwMode="auto">
              <a:xfrm>
                <a:off x="5008" y="2721"/>
                <a:ext cx="10" cy="324"/>
              </a:xfrm>
              <a:custGeom>
                <a:avLst/>
                <a:gdLst>
                  <a:gd name="T0" fmla="*/ 3 w 29"/>
                  <a:gd name="T1" fmla="*/ 22 h 373"/>
                  <a:gd name="T2" fmla="*/ 3 w 29"/>
                  <a:gd name="T3" fmla="*/ 260 h 373"/>
                  <a:gd name="T4" fmla="*/ 0 w 29"/>
                  <a:gd name="T5" fmla="*/ 281 h 373"/>
                  <a:gd name="T6" fmla="*/ 0 w 29"/>
                  <a:gd name="T7" fmla="*/ 0 h 373"/>
                  <a:gd name="T8" fmla="*/ 3 w 29"/>
                  <a:gd name="T9" fmla="*/ 22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08" name="Freeform 381"/>
              <p:cNvSpPr>
                <a:spLocks/>
              </p:cNvSpPr>
              <p:nvPr/>
            </p:nvSpPr>
            <p:spPr bwMode="auto">
              <a:xfrm>
                <a:off x="4903" y="2721"/>
                <a:ext cx="71" cy="324"/>
              </a:xfrm>
              <a:custGeom>
                <a:avLst/>
                <a:gdLst>
                  <a:gd name="T0" fmla="*/ 3 w 216"/>
                  <a:gd name="T1" fmla="*/ 163 h 373"/>
                  <a:gd name="T2" fmla="*/ 20 w 216"/>
                  <a:gd name="T3" fmla="*/ 163 h 373"/>
                  <a:gd name="T4" fmla="*/ 20 w 216"/>
                  <a:gd name="T5" fmla="*/ 260 h 373"/>
                  <a:gd name="T6" fmla="*/ 3 w 216"/>
                  <a:gd name="T7" fmla="*/ 260 h 373"/>
                  <a:gd name="T8" fmla="*/ 0 w 216"/>
                  <a:gd name="T9" fmla="*/ 281 h 373"/>
                  <a:gd name="T10" fmla="*/ 23 w 216"/>
                  <a:gd name="T11" fmla="*/ 281 h 373"/>
                  <a:gd name="T12" fmla="*/ 23 w 216"/>
                  <a:gd name="T13" fmla="*/ 0 h 373"/>
                  <a:gd name="T14" fmla="*/ 0 w 216"/>
                  <a:gd name="T15" fmla="*/ 0 h 373"/>
                  <a:gd name="T16" fmla="*/ 3 w 216"/>
                  <a:gd name="T17" fmla="*/ 22 h 373"/>
                  <a:gd name="T18" fmla="*/ 20 w 216"/>
                  <a:gd name="T19" fmla="*/ 22 h 373"/>
                  <a:gd name="T20" fmla="*/ 20 w 216"/>
                  <a:gd name="T21" fmla="*/ 129 h 373"/>
                  <a:gd name="T22" fmla="*/ 3 w 216"/>
                  <a:gd name="T23" fmla="*/ 129 h 373"/>
                  <a:gd name="T24" fmla="*/ 3 w 216"/>
                  <a:gd name="T25" fmla="*/ 163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3"/>
                  <a:gd name="T41" fmla="*/ 216 w 216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3">
                    <a:moveTo>
                      <a:pt x="29" y="217"/>
                    </a:moveTo>
                    <a:lnTo>
                      <a:pt x="186" y="217"/>
                    </a:lnTo>
                    <a:lnTo>
                      <a:pt x="186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6" y="373"/>
                    </a:lnTo>
                    <a:lnTo>
                      <a:pt x="216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6" y="29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09" name="Freeform 382"/>
              <p:cNvSpPr>
                <a:spLocks/>
              </p:cNvSpPr>
              <p:nvPr/>
            </p:nvSpPr>
            <p:spPr bwMode="auto">
              <a:xfrm>
                <a:off x="4903" y="2721"/>
                <a:ext cx="9" cy="324"/>
              </a:xfrm>
              <a:custGeom>
                <a:avLst/>
                <a:gdLst>
                  <a:gd name="T0" fmla="*/ 3 w 29"/>
                  <a:gd name="T1" fmla="*/ 22 h 373"/>
                  <a:gd name="T2" fmla="*/ 3 w 29"/>
                  <a:gd name="T3" fmla="*/ 260 h 373"/>
                  <a:gd name="T4" fmla="*/ 0 w 29"/>
                  <a:gd name="T5" fmla="*/ 281 h 373"/>
                  <a:gd name="T6" fmla="*/ 0 w 29"/>
                  <a:gd name="T7" fmla="*/ 0 h 373"/>
                  <a:gd name="T8" fmla="*/ 3 w 29"/>
                  <a:gd name="T9" fmla="*/ 22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10" name="Freeform 383"/>
              <p:cNvSpPr>
                <a:spLocks/>
              </p:cNvSpPr>
              <p:nvPr/>
            </p:nvSpPr>
            <p:spPr bwMode="auto">
              <a:xfrm>
                <a:off x="4799" y="2721"/>
                <a:ext cx="72" cy="324"/>
              </a:xfrm>
              <a:custGeom>
                <a:avLst/>
                <a:gdLst>
                  <a:gd name="T0" fmla="*/ 3 w 215"/>
                  <a:gd name="T1" fmla="*/ 163 h 373"/>
                  <a:gd name="T2" fmla="*/ 21 w 215"/>
                  <a:gd name="T3" fmla="*/ 163 h 373"/>
                  <a:gd name="T4" fmla="*/ 21 w 215"/>
                  <a:gd name="T5" fmla="*/ 260 h 373"/>
                  <a:gd name="T6" fmla="*/ 3 w 215"/>
                  <a:gd name="T7" fmla="*/ 260 h 373"/>
                  <a:gd name="T8" fmla="*/ 0 w 215"/>
                  <a:gd name="T9" fmla="*/ 281 h 373"/>
                  <a:gd name="T10" fmla="*/ 24 w 215"/>
                  <a:gd name="T11" fmla="*/ 281 h 373"/>
                  <a:gd name="T12" fmla="*/ 24 w 215"/>
                  <a:gd name="T13" fmla="*/ 0 h 373"/>
                  <a:gd name="T14" fmla="*/ 0 w 215"/>
                  <a:gd name="T15" fmla="*/ 0 h 373"/>
                  <a:gd name="T16" fmla="*/ 3 w 215"/>
                  <a:gd name="T17" fmla="*/ 22 h 373"/>
                  <a:gd name="T18" fmla="*/ 21 w 215"/>
                  <a:gd name="T19" fmla="*/ 22 h 373"/>
                  <a:gd name="T20" fmla="*/ 21 w 215"/>
                  <a:gd name="T21" fmla="*/ 129 h 373"/>
                  <a:gd name="T22" fmla="*/ 3 w 215"/>
                  <a:gd name="T23" fmla="*/ 129 h 373"/>
                  <a:gd name="T24" fmla="*/ 3 w 215"/>
                  <a:gd name="T25" fmla="*/ 163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3"/>
                  <a:gd name="T41" fmla="*/ 215 w 215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3">
                    <a:moveTo>
                      <a:pt x="28" y="217"/>
                    </a:moveTo>
                    <a:lnTo>
                      <a:pt x="186" y="217"/>
                    </a:lnTo>
                    <a:lnTo>
                      <a:pt x="186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5" y="373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6" y="29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8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11" name="Freeform 384"/>
              <p:cNvSpPr>
                <a:spLocks/>
              </p:cNvSpPr>
              <p:nvPr/>
            </p:nvSpPr>
            <p:spPr bwMode="auto">
              <a:xfrm>
                <a:off x="4799" y="2721"/>
                <a:ext cx="10" cy="324"/>
              </a:xfrm>
              <a:custGeom>
                <a:avLst/>
                <a:gdLst>
                  <a:gd name="T0" fmla="*/ 3 w 29"/>
                  <a:gd name="T1" fmla="*/ 22 h 373"/>
                  <a:gd name="T2" fmla="*/ 3 w 29"/>
                  <a:gd name="T3" fmla="*/ 260 h 373"/>
                  <a:gd name="T4" fmla="*/ 0 w 29"/>
                  <a:gd name="T5" fmla="*/ 281 h 373"/>
                  <a:gd name="T6" fmla="*/ 0 w 29"/>
                  <a:gd name="T7" fmla="*/ 0 h 373"/>
                  <a:gd name="T8" fmla="*/ 3 w 29"/>
                  <a:gd name="T9" fmla="*/ 22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12" name="Freeform 386"/>
              <p:cNvSpPr>
                <a:spLocks/>
              </p:cNvSpPr>
              <p:nvPr/>
            </p:nvSpPr>
            <p:spPr bwMode="auto">
              <a:xfrm>
                <a:off x="4903" y="3139"/>
                <a:ext cx="9" cy="324"/>
              </a:xfrm>
              <a:custGeom>
                <a:avLst/>
                <a:gdLst>
                  <a:gd name="T0" fmla="*/ 3 w 29"/>
                  <a:gd name="T1" fmla="*/ 21 h 372"/>
                  <a:gd name="T2" fmla="*/ 3 w 29"/>
                  <a:gd name="T3" fmla="*/ 260 h 372"/>
                  <a:gd name="T4" fmla="*/ 0 w 29"/>
                  <a:gd name="T5" fmla="*/ 282 h 372"/>
                  <a:gd name="T6" fmla="*/ 0 w 29"/>
                  <a:gd name="T7" fmla="*/ 0 h 372"/>
                  <a:gd name="T8" fmla="*/ 3 w 29"/>
                  <a:gd name="T9" fmla="*/ 21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29" y="27"/>
                    </a:moveTo>
                    <a:lnTo>
                      <a:pt x="29" y="343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13" name="Freeform 387"/>
              <p:cNvSpPr>
                <a:spLocks/>
              </p:cNvSpPr>
              <p:nvPr/>
            </p:nvSpPr>
            <p:spPr bwMode="auto">
              <a:xfrm>
                <a:off x="4799" y="3139"/>
                <a:ext cx="72" cy="324"/>
              </a:xfrm>
              <a:custGeom>
                <a:avLst/>
                <a:gdLst>
                  <a:gd name="T0" fmla="*/ 3 w 215"/>
                  <a:gd name="T1" fmla="*/ 165 h 372"/>
                  <a:gd name="T2" fmla="*/ 21 w 215"/>
                  <a:gd name="T3" fmla="*/ 165 h 372"/>
                  <a:gd name="T4" fmla="*/ 21 w 215"/>
                  <a:gd name="T5" fmla="*/ 260 h 372"/>
                  <a:gd name="T6" fmla="*/ 3 w 215"/>
                  <a:gd name="T7" fmla="*/ 260 h 372"/>
                  <a:gd name="T8" fmla="*/ 0 w 215"/>
                  <a:gd name="T9" fmla="*/ 282 h 372"/>
                  <a:gd name="T10" fmla="*/ 24 w 215"/>
                  <a:gd name="T11" fmla="*/ 282 h 372"/>
                  <a:gd name="T12" fmla="*/ 24 w 215"/>
                  <a:gd name="T13" fmla="*/ 0 h 372"/>
                  <a:gd name="T14" fmla="*/ 0 w 215"/>
                  <a:gd name="T15" fmla="*/ 0 h 372"/>
                  <a:gd name="T16" fmla="*/ 3 w 215"/>
                  <a:gd name="T17" fmla="*/ 21 h 372"/>
                  <a:gd name="T18" fmla="*/ 21 w 215"/>
                  <a:gd name="T19" fmla="*/ 21 h 372"/>
                  <a:gd name="T20" fmla="*/ 21 w 215"/>
                  <a:gd name="T21" fmla="*/ 130 h 372"/>
                  <a:gd name="T22" fmla="*/ 3 w 215"/>
                  <a:gd name="T23" fmla="*/ 130 h 372"/>
                  <a:gd name="T24" fmla="*/ 3 w 215"/>
                  <a:gd name="T25" fmla="*/ 165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2"/>
                  <a:gd name="T41" fmla="*/ 215 w 215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2">
                    <a:moveTo>
                      <a:pt x="28" y="217"/>
                    </a:moveTo>
                    <a:lnTo>
                      <a:pt x="186" y="217"/>
                    </a:lnTo>
                    <a:lnTo>
                      <a:pt x="186" y="343"/>
                    </a:lnTo>
                    <a:lnTo>
                      <a:pt x="29" y="343"/>
                    </a:lnTo>
                    <a:lnTo>
                      <a:pt x="0" y="372"/>
                    </a:lnTo>
                    <a:lnTo>
                      <a:pt x="215" y="372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7"/>
                    </a:lnTo>
                    <a:lnTo>
                      <a:pt x="186" y="27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8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14" name="Freeform 388"/>
              <p:cNvSpPr>
                <a:spLocks/>
              </p:cNvSpPr>
              <p:nvPr/>
            </p:nvSpPr>
            <p:spPr bwMode="auto">
              <a:xfrm>
                <a:off x="4799" y="3139"/>
                <a:ext cx="10" cy="324"/>
              </a:xfrm>
              <a:custGeom>
                <a:avLst/>
                <a:gdLst>
                  <a:gd name="T0" fmla="*/ 3 w 29"/>
                  <a:gd name="T1" fmla="*/ 21 h 372"/>
                  <a:gd name="T2" fmla="*/ 3 w 29"/>
                  <a:gd name="T3" fmla="*/ 260 h 372"/>
                  <a:gd name="T4" fmla="*/ 0 w 29"/>
                  <a:gd name="T5" fmla="*/ 282 h 372"/>
                  <a:gd name="T6" fmla="*/ 0 w 29"/>
                  <a:gd name="T7" fmla="*/ 0 h 372"/>
                  <a:gd name="T8" fmla="*/ 3 w 29"/>
                  <a:gd name="T9" fmla="*/ 21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29" y="27"/>
                    </a:moveTo>
                    <a:lnTo>
                      <a:pt x="29" y="343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15" name="Rectangle 389"/>
              <p:cNvSpPr>
                <a:spLocks noChangeArrowheads="1"/>
              </p:cNvSpPr>
              <p:nvPr/>
            </p:nvSpPr>
            <p:spPr bwMode="auto">
              <a:xfrm>
                <a:off x="5114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16" name="Rectangle 390"/>
              <p:cNvSpPr>
                <a:spLocks noChangeArrowheads="1"/>
              </p:cNvSpPr>
              <p:nvPr/>
            </p:nvSpPr>
            <p:spPr bwMode="auto">
              <a:xfrm>
                <a:off x="5218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17" name="Rectangle 391"/>
              <p:cNvSpPr>
                <a:spLocks noChangeArrowheads="1"/>
              </p:cNvSpPr>
              <p:nvPr/>
            </p:nvSpPr>
            <p:spPr bwMode="auto">
              <a:xfrm>
                <a:off x="5324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18" name="Rectangle 392"/>
              <p:cNvSpPr>
                <a:spLocks noChangeArrowheads="1"/>
              </p:cNvSpPr>
              <p:nvPr/>
            </p:nvSpPr>
            <p:spPr bwMode="auto">
              <a:xfrm>
                <a:off x="5008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19" name="Rectangle 393"/>
              <p:cNvSpPr>
                <a:spLocks noChangeArrowheads="1"/>
              </p:cNvSpPr>
              <p:nvPr/>
            </p:nvSpPr>
            <p:spPr bwMode="auto">
              <a:xfrm>
                <a:off x="4903" y="2898"/>
                <a:ext cx="71" cy="1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20" name="Rectangle 394"/>
              <p:cNvSpPr>
                <a:spLocks noChangeArrowheads="1"/>
              </p:cNvSpPr>
              <p:nvPr/>
            </p:nvSpPr>
            <p:spPr bwMode="auto">
              <a:xfrm>
                <a:off x="4799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21" name="Freeform 395"/>
              <p:cNvSpPr>
                <a:spLocks/>
              </p:cNvSpPr>
              <p:nvPr/>
            </p:nvSpPr>
            <p:spPr bwMode="auto">
              <a:xfrm>
                <a:off x="4986" y="2736"/>
                <a:ext cx="12" cy="37"/>
              </a:xfrm>
              <a:custGeom>
                <a:avLst/>
                <a:gdLst>
                  <a:gd name="T0" fmla="*/ 2 w 37"/>
                  <a:gd name="T1" fmla="*/ 36 h 38"/>
                  <a:gd name="T2" fmla="*/ 3 w 37"/>
                  <a:gd name="T3" fmla="*/ 34 h 38"/>
                  <a:gd name="T4" fmla="*/ 3 w 37"/>
                  <a:gd name="T5" fmla="*/ 30 h 38"/>
                  <a:gd name="T6" fmla="*/ 4 w 37"/>
                  <a:gd name="T7" fmla="*/ 23 h 38"/>
                  <a:gd name="T8" fmla="*/ 4 w 37"/>
                  <a:gd name="T9" fmla="*/ 19 h 38"/>
                  <a:gd name="T10" fmla="*/ 4 w 37"/>
                  <a:gd name="T11" fmla="*/ 12 h 38"/>
                  <a:gd name="T12" fmla="*/ 3 w 37"/>
                  <a:gd name="T13" fmla="*/ 5 h 38"/>
                  <a:gd name="T14" fmla="*/ 3 w 37"/>
                  <a:gd name="T15" fmla="*/ 1 h 38"/>
                  <a:gd name="T16" fmla="*/ 2 w 37"/>
                  <a:gd name="T17" fmla="*/ 0 h 38"/>
                  <a:gd name="T18" fmla="*/ 1 w 37"/>
                  <a:gd name="T19" fmla="*/ 1 h 38"/>
                  <a:gd name="T20" fmla="*/ 1 w 37"/>
                  <a:gd name="T21" fmla="*/ 5 h 38"/>
                  <a:gd name="T22" fmla="*/ 0 w 37"/>
                  <a:gd name="T23" fmla="*/ 12 h 38"/>
                  <a:gd name="T24" fmla="*/ 0 w 37"/>
                  <a:gd name="T25" fmla="*/ 19 h 38"/>
                  <a:gd name="T26" fmla="*/ 0 w 37"/>
                  <a:gd name="T27" fmla="*/ 23 h 38"/>
                  <a:gd name="T28" fmla="*/ 1 w 37"/>
                  <a:gd name="T29" fmla="*/ 30 h 38"/>
                  <a:gd name="T30" fmla="*/ 1 w 37"/>
                  <a:gd name="T31" fmla="*/ 34 h 38"/>
                  <a:gd name="T32" fmla="*/ 2 w 37"/>
                  <a:gd name="T33" fmla="*/ 36 h 3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7"/>
                  <a:gd name="T52" fmla="*/ 0 h 38"/>
                  <a:gd name="T53" fmla="*/ 37 w 37"/>
                  <a:gd name="T54" fmla="*/ 38 h 3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7" h="38">
                    <a:moveTo>
                      <a:pt x="19" y="38"/>
                    </a:moveTo>
                    <a:lnTo>
                      <a:pt x="26" y="36"/>
                    </a:lnTo>
                    <a:lnTo>
                      <a:pt x="32" y="32"/>
                    </a:lnTo>
                    <a:lnTo>
                      <a:pt x="36" y="25"/>
                    </a:lnTo>
                    <a:lnTo>
                      <a:pt x="37" y="19"/>
                    </a:lnTo>
                    <a:lnTo>
                      <a:pt x="36" y="12"/>
                    </a:lnTo>
                    <a:lnTo>
                      <a:pt x="32" y="5"/>
                    </a:lnTo>
                    <a:lnTo>
                      <a:pt x="26" y="1"/>
                    </a:lnTo>
                    <a:lnTo>
                      <a:pt x="19" y="0"/>
                    </a:lnTo>
                    <a:lnTo>
                      <a:pt x="12" y="1"/>
                    </a:lnTo>
                    <a:lnTo>
                      <a:pt x="6" y="5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2" y="25"/>
                    </a:lnTo>
                    <a:lnTo>
                      <a:pt x="6" y="32"/>
                    </a:lnTo>
                    <a:lnTo>
                      <a:pt x="12" y="36"/>
                    </a:lnTo>
                    <a:lnTo>
                      <a:pt x="19" y="3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636" name="Text Box 97"/>
            <p:cNvSpPr txBox="1">
              <a:spLocks noChangeArrowheads="1"/>
            </p:cNvSpPr>
            <p:nvPr/>
          </p:nvSpPr>
          <p:spPr bwMode="auto">
            <a:xfrm>
              <a:off x="7347079" y="5753917"/>
              <a:ext cx="1396058" cy="2008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94" tIns="47999" rIns="95994" bIns="47999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5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67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Arial" panose="020B0604020202020204" pitchFamily="34" charset="0"/>
                </a:rPr>
                <a:t> - социально-значимый объект</a:t>
              </a:r>
            </a:p>
          </p:txBody>
        </p:sp>
        <p:grpSp>
          <p:nvGrpSpPr>
            <p:cNvPr id="15" name="Группа 119"/>
            <p:cNvGrpSpPr>
              <a:grpSpLocks/>
            </p:cNvGrpSpPr>
            <p:nvPr/>
          </p:nvGrpSpPr>
          <p:grpSpPr bwMode="auto">
            <a:xfrm>
              <a:off x="7140895" y="5947987"/>
              <a:ext cx="117979" cy="105170"/>
              <a:chOff x="214313" y="8958263"/>
              <a:chExt cx="642937" cy="500062"/>
            </a:xfrm>
          </p:grpSpPr>
          <p:sp>
            <p:nvSpPr>
              <p:cNvPr id="639" name="Прямоугольник 15"/>
              <p:cNvSpPr>
                <a:spLocks noChangeArrowheads="1"/>
              </p:cNvSpPr>
              <p:nvPr/>
            </p:nvSpPr>
            <p:spPr bwMode="auto">
              <a:xfrm>
                <a:off x="214313" y="9172575"/>
                <a:ext cx="642937" cy="285750"/>
              </a:xfrm>
              <a:prstGeom prst="rect">
                <a:avLst/>
              </a:prstGeom>
              <a:noFill/>
              <a:ln w="19050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5805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endParaRPr>
              </a:p>
            </p:txBody>
          </p:sp>
          <p:sp>
            <p:nvSpPr>
              <p:cNvPr id="640" name="Равнобедренный треугольник 16"/>
              <p:cNvSpPr>
                <a:spLocks noChangeArrowheads="1"/>
              </p:cNvSpPr>
              <p:nvPr/>
            </p:nvSpPr>
            <p:spPr bwMode="auto">
              <a:xfrm>
                <a:off x="214313" y="8958263"/>
                <a:ext cx="642937" cy="214312"/>
              </a:xfrm>
              <a:prstGeom prst="triangle">
                <a:avLst>
                  <a:gd name="adj" fmla="val 50000"/>
                </a:avLst>
              </a:prstGeom>
              <a:noFill/>
              <a:ln w="19050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5805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endParaRPr>
              </a:p>
            </p:txBody>
          </p:sp>
          <p:grpSp>
            <p:nvGrpSpPr>
              <p:cNvPr id="16" name="Группа 21"/>
              <p:cNvGrpSpPr>
                <a:grpSpLocks/>
              </p:cNvGrpSpPr>
              <p:nvPr/>
            </p:nvGrpSpPr>
            <p:grpSpPr bwMode="auto">
              <a:xfrm>
                <a:off x="463631" y="9009063"/>
                <a:ext cx="142876" cy="142875"/>
                <a:chOff x="11544336" y="8944798"/>
                <a:chExt cx="142876" cy="142876"/>
              </a:xfrm>
            </p:grpSpPr>
            <p:cxnSp>
              <p:nvCxnSpPr>
                <p:cNvPr id="642" name="Прямая соединительная линия 18"/>
                <p:cNvCxnSpPr>
                  <a:cxnSpLocks noChangeShapeType="1"/>
                </p:cNvCxnSpPr>
                <p:nvPr/>
              </p:nvCxnSpPr>
              <p:spPr bwMode="auto">
                <a:xfrm rot="5400000">
                  <a:off x="11544336" y="9015442"/>
                  <a:ext cx="142876" cy="1588"/>
                </a:xfrm>
                <a:prstGeom prst="line">
                  <a:avLst/>
                </a:prstGeom>
                <a:noFill/>
                <a:ln w="19050" algn="ctr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643" name="Прямая соединительная линия 20"/>
                <p:cNvCxnSpPr>
                  <a:cxnSpLocks noChangeShapeType="1"/>
                </p:cNvCxnSpPr>
                <p:nvPr/>
              </p:nvCxnSpPr>
              <p:spPr bwMode="auto">
                <a:xfrm>
                  <a:off x="11544336" y="9015442"/>
                  <a:ext cx="142876" cy="1588"/>
                </a:xfrm>
                <a:prstGeom prst="line">
                  <a:avLst/>
                </a:prstGeom>
                <a:noFill/>
                <a:ln w="19050" algn="ctr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</p:grpSp>
        </p:grpSp>
        <p:sp>
          <p:nvSpPr>
            <p:cNvPr id="638" name="Text Box 97"/>
            <p:cNvSpPr txBox="1">
              <a:spLocks noChangeArrowheads="1"/>
            </p:cNvSpPr>
            <p:nvPr/>
          </p:nvSpPr>
          <p:spPr bwMode="auto">
            <a:xfrm>
              <a:off x="7342768" y="5892760"/>
              <a:ext cx="1373860" cy="2008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94" tIns="47999" rIns="95994" bIns="47999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5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67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Arial" panose="020B0604020202020204" pitchFamily="34" charset="0"/>
                </a:rPr>
                <a:t> - больница</a:t>
              </a:r>
            </a:p>
          </p:txBody>
        </p:sp>
      </p:grpSp>
      <p:sp>
        <p:nvSpPr>
          <p:cNvPr id="621" name="TextBox 10"/>
          <p:cNvSpPr txBox="1"/>
          <p:nvPr/>
        </p:nvSpPr>
        <p:spPr>
          <a:xfrm>
            <a:off x="630238" y="1004888"/>
            <a:ext cx="1223962" cy="2000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ctr">
              <a:defRPr sz="8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Светлинский район</a:t>
            </a:r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Полилиния 12"/>
          <p:cNvSpPr/>
          <p:nvPr/>
        </p:nvSpPr>
        <p:spPr>
          <a:xfrm>
            <a:off x="2609850" y="2914650"/>
            <a:ext cx="3590925" cy="1600200"/>
          </a:xfrm>
          <a:custGeom>
            <a:avLst/>
            <a:gdLst>
              <a:gd name="connsiteX0" fmla="*/ 0 w 3590925"/>
              <a:gd name="connsiteY0" fmla="*/ 76200 h 1600200"/>
              <a:gd name="connsiteX1" fmla="*/ 3590925 w 3590925"/>
              <a:gd name="connsiteY1" fmla="*/ 0 h 1600200"/>
              <a:gd name="connsiteX2" fmla="*/ 3362325 w 3590925"/>
              <a:gd name="connsiteY2" fmla="*/ 742950 h 1600200"/>
              <a:gd name="connsiteX3" fmla="*/ 2333625 w 3590925"/>
              <a:gd name="connsiteY3" fmla="*/ 962025 h 1600200"/>
              <a:gd name="connsiteX4" fmla="*/ 2438400 w 3590925"/>
              <a:gd name="connsiteY4" fmla="*/ 1600200 h 1600200"/>
              <a:gd name="connsiteX5" fmla="*/ 485775 w 3590925"/>
              <a:gd name="connsiteY5" fmla="*/ 1352550 h 1600200"/>
              <a:gd name="connsiteX6" fmla="*/ 0 w 3590925"/>
              <a:gd name="connsiteY6" fmla="*/ 7620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90925" h="1600200">
                <a:moveTo>
                  <a:pt x="0" y="76200"/>
                </a:moveTo>
                <a:lnTo>
                  <a:pt x="3590925" y="0"/>
                </a:lnTo>
                <a:lnTo>
                  <a:pt x="3362325" y="742950"/>
                </a:lnTo>
                <a:lnTo>
                  <a:pt x="2333625" y="962025"/>
                </a:lnTo>
                <a:lnTo>
                  <a:pt x="2438400" y="1600200"/>
                </a:lnTo>
                <a:lnTo>
                  <a:pt x="485775" y="1352550"/>
                </a:lnTo>
                <a:lnTo>
                  <a:pt x="0" y="7620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4" name="светлый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6469084" y="747652"/>
            <a:ext cx="2699065" cy="1517756"/>
          </a:xfrm>
          <a:prstGeom prst="rect">
            <a:avLst/>
          </a:prstGeom>
        </p:spPr>
      </p:pic>
      <p:sp>
        <p:nvSpPr>
          <p:cNvPr id="379" name="Прямоугольник 378"/>
          <p:cNvSpPr/>
          <p:nvPr/>
        </p:nvSpPr>
        <p:spPr>
          <a:xfrm>
            <a:off x="6457950" y="540920"/>
            <a:ext cx="2678833" cy="19831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1" tIns="19286" rIns="38571" bIns="19286" rtlCol="0" anchor="ctr"/>
          <a:lstStyle>
            <a:defPPr>
              <a:defRPr lang="ru-RU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Трехмерная модель участка</a:t>
            </a:r>
          </a:p>
        </p:txBody>
      </p:sp>
      <p:sp>
        <p:nvSpPr>
          <p:cNvPr id="380" name="TextBox 379"/>
          <p:cNvSpPr txBox="1"/>
          <p:nvPr/>
        </p:nvSpPr>
        <p:spPr>
          <a:xfrm>
            <a:off x="-3308" y="6163026"/>
            <a:ext cx="2285984" cy="707886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solidFill>
              <a:schemeClr val="tx1"/>
            </a:solidFill>
          </a:ln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16:00 25.02.2021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исп. ЦУКС ГУ МЧС по Оренбургской области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АРМ № 9 </a:t>
            </a:r>
            <a:r>
              <a:rPr kumimoji="0" lang="ru-RU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Зыряева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Ю.С.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тел. 3650-2419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использовались: АИУС РСЧС,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Google Earth</a:t>
            </a:r>
          </a:p>
        </p:txBody>
      </p:sp>
      <p:sp>
        <p:nvSpPr>
          <p:cNvPr id="381" name="TextBox 23"/>
          <p:cNvSpPr txBox="1"/>
          <p:nvPr/>
        </p:nvSpPr>
        <p:spPr bwMode="auto">
          <a:xfrm>
            <a:off x="1485433" y="1227988"/>
            <a:ext cx="368767" cy="215093"/>
          </a:xfrm>
          <a:prstGeom prst="rect">
            <a:avLst/>
          </a:prstGeom>
          <a:solidFill>
            <a:srgbClr val="FF9900"/>
          </a:solidFill>
          <a:effectLst>
            <a:softEdge rad="63500"/>
          </a:effec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2" name="TextBox 23"/>
          <p:cNvSpPr txBox="1"/>
          <p:nvPr/>
        </p:nvSpPr>
        <p:spPr bwMode="auto">
          <a:xfrm>
            <a:off x="1136766" y="1227987"/>
            <a:ext cx="424061" cy="215093"/>
          </a:xfrm>
          <a:prstGeom prst="rect">
            <a:avLst/>
          </a:prstGeom>
          <a:solidFill>
            <a:schemeClr val="accent1">
              <a:lumMod val="75000"/>
            </a:schemeClr>
          </a:solidFill>
          <a:effectLst>
            <a:softEdge rad="63500"/>
          </a:effec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-35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3" name="Прямоугольник 382"/>
          <p:cNvSpPr/>
          <p:nvPr/>
        </p:nvSpPr>
        <p:spPr>
          <a:xfrm>
            <a:off x="955018" y="1562371"/>
            <a:ext cx="892176" cy="200025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2115/11744</a:t>
            </a:r>
          </a:p>
        </p:txBody>
      </p:sp>
      <p:sp>
        <p:nvSpPr>
          <p:cNvPr id="384" name="Прямоугольник 383"/>
          <p:cNvSpPr/>
          <p:nvPr/>
        </p:nvSpPr>
        <p:spPr>
          <a:xfrm>
            <a:off x="1214592" y="1410424"/>
            <a:ext cx="641233" cy="160528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1657/</a:t>
            </a: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22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85" name="Скругленный прямоугольник 384"/>
          <p:cNvSpPr/>
          <p:nvPr/>
        </p:nvSpPr>
        <p:spPr>
          <a:xfrm>
            <a:off x="963012" y="1403619"/>
            <a:ext cx="231068" cy="14984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</a:t>
            </a: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xmlns="" val="1355493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/>
          <a:srcRect l="29773" t="27469" r="15714" b="11723"/>
          <a:stretch/>
        </p:blipFill>
        <p:spPr>
          <a:xfrm>
            <a:off x="0" y="720000"/>
            <a:ext cx="9156148" cy="6207962"/>
          </a:xfrm>
          <a:prstGeom prst="rect">
            <a:avLst/>
          </a:prstGeom>
        </p:spPr>
      </p:pic>
      <p:sp>
        <p:nvSpPr>
          <p:cNvPr id="60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720000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654466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1172488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ИНФОРМАЦИОННЫЕ МАТЕРИАЛЫ ПО ПОРЫВАМ ВЕТРА НА ТЕРРИТОРИИ 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1172488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НОВООРСКОГО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РАЙОНА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ОРЕНБУРГСКОЙ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ОБЛАСТИ (РИСК 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1172488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НАРУШЕНИЯ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ЭЛЕКТРОСНАБЖЕНИЯ </a:t>
            </a:r>
            <a:r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НА </a:t>
            </a:r>
            <a:r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26.02.2021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pSp>
        <p:nvGrpSpPr>
          <p:cNvPr id="3" name="Group 316"/>
          <p:cNvGrpSpPr>
            <a:grpSpLocks/>
          </p:cNvGrpSpPr>
          <p:nvPr/>
        </p:nvGrpSpPr>
        <p:grpSpPr bwMode="auto">
          <a:xfrm>
            <a:off x="3607415" y="4064505"/>
            <a:ext cx="211115" cy="221311"/>
            <a:chOff x="4727" y="2506"/>
            <a:chExt cx="706" cy="1172"/>
          </a:xfrm>
        </p:grpSpPr>
        <p:sp>
          <p:nvSpPr>
            <p:cNvPr id="42" name="Freeform 317"/>
            <p:cNvSpPr>
              <a:spLocks/>
            </p:cNvSpPr>
            <p:nvPr/>
          </p:nvSpPr>
          <p:spPr bwMode="auto">
            <a:xfrm>
              <a:off x="4727" y="3558"/>
              <a:ext cx="46" cy="120"/>
            </a:xfrm>
            <a:custGeom>
              <a:avLst/>
              <a:gdLst>
                <a:gd name="T0" fmla="*/ 0 w 139"/>
                <a:gd name="T1" fmla="*/ 107 h 135"/>
                <a:gd name="T2" fmla="*/ 0 w 139"/>
                <a:gd name="T3" fmla="*/ 73 h 135"/>
                <a:gd name="T4" fmla="*/ 5 w 139"/>
                <a:gd name="T5" fmla="*/ 73 h 135"/>
                <a:gd name="T6" fmla="*/ 5 w 139"/>
                <a:gd name="T7" fmla="*/ 37 h 135"/>
                <a:gd name="T8" fmla="*/ 10 w 139"/>
                <a:gd name="T9" fmla="*/ 37 h 135"/>
                <a:gd name="T10" fmla="*/ 10 w 139"/>
                <a:gd name="T11" fmla="*/ 0 h 135"/>
                <a:gd name="T12" fmla="*/ 15 w 139"/>
                <a:gd name="T13" fmla="*/ 0 h 135"/>
                <a:gd name="T14" fmla="*/ 15 w 139"/>
                <a:gd name="T15" fmla="*/ 107 h 135"/>
                <a:gd name="T16" fmla="*/ 0 w 139"/>
                <a:gd name="T17" fmla="*/ 107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43" name="Freeform 318"/>
            <p:cNvSpPr>
              <a:spLocks/>
            </p:cNvSpPr>
            <p:nvPr/>
          </p:nvSpPr>
          <p:spPr bwMode="auto">
            <a:xfrm>
              <a:off x="4773" y="2564"/>
              <a:ext cx="648" cy="1114"/>
            </a:xfrm>
            <a:custGeom>
              <a:avLst/>
              <a:gdLst>
                <a:gd name="T0" fmla="*/ 0 w 1946"/>
                <a:gd name="T1" fmla="*/ 971 h 1278"/>
                <a:gd name="T2" fmla="*/ 0 w 1946"/>
                <a:gd name="T3" fmla="*/ 78 h 1278"/>
                <a:gd name="T4" fmla="*/ 84 w 1946"/>
                <a:gd name="T5" fmla="*/ 78 h 1278"/>
                <a:gd name="T6" fmla="*/ 84 w 1946"/>
                <a:gd name="T7" fmla="*/ 71 h 1278"/>
                <a:gd name="T8" fmla="*/ 84 w 1946"/>
                <a:gd name="T9" fmla="*/ 62 h 1278"/>
                <a:gd name="T10" fmla="*/ 85 w 1946"/>
                <a:gd name="T11" fmla="*/ 55 h 1278"/>
                <a:gd name="T12" fmla="*/ 85 w 1946"/>
                <a:gd name="T13" fmla="*/ 48 h 1278"/>
                <a:gd name="T14" fmla="*/ 86 w 1946"/>
                <a:gd name="T15" fmla="*/ 42 h 1278"/>
                <a:gd name="T16" fmla="*/ 88 w 1946"/>
                <a:gd name="T17" fmla="*/ 35 h 1278"/>
                <a:gd name="T18" fmla="*/ 89 w 1946"/>
                <a:gd name="T19" fmla="*/ 29 h 1278"/>
                <a:gd name="T20" fmla="*/ 91 w 1946"/>
                <a:gd name="T21" fmla="*/ 23 h 1278"/>
                <a:gd name="T22" fmla="*/ 92 w 1946"/>
                <a:gd name="T23" fmla="*/ 18 h 1278"/>
                <a:gd name="T24" fmla="*/ 94 w 1946"/>
                <a:gd name="T25" fmla="*/ 14 h 1278"/>
                <a:gd name="T26" fmla="*/ 96 w 1946"/>
                <a:gd name="T27" fmla="*/ 10 h 1278"/>
                <a:gd name="T28" fmla="*/ 98 w 1946"/>
                <a:gd name="T29" fmla="*/ 6 h 1278"/>
                <a:gd name="T30" fmla="*/ 101 w 1946"/>
                <a:gd name="T31" fmla="*/ 3 h 1278"/>
                <a:gd name="T32" fmla="*/ 103 w 1946"/>
                <a:gd name="T33" fmla="*/ 3 h 1278"/>
                <a:gd name="T34" fmla="*/ 105 w 1946"/>
                <a:gd name="T35" fmla="*/ 0 h 1278"/>
                <a:gd name="T36" fmla="*/ 108 w 1946"/>
                <a:gd name="T37" fmla="*/ 0 h 1278"/>
                <a:gd name="T38" fmla="*/ 110 w 1946"/>
                <a:gd name="T39" fmla="*/ 0 h 1278"/>
                <a:gd name="T40" fmla="*/ 113 w 1946"/>
                <a:gd name="T41" fmla="*/ 3 h 1278"/>
                <a:gd name="T42" fmla="*/ 115 w 1946"/>
                <a:gd name="T43" fmla="*/ 3 h 1278"/>
                <a:gd name="T44" fmla="*/ 118 w 1946"/>
                <a:gd name="T45" fmla="*/ 6 h 1278"/>
                <a:gd name="T46" fmla="*/ 120 w 1946"/>
                <a:gd name="T47" fmla="*/ 10 h 1278"/>
                <a:gd name="T48" fmla="*/ 122 w 1946"/>
                <a:gd name="T49" fmla="*/ 14 h 1278"/>
                <a:gd name="T50" fmla="*/ 124 w 1946"/>
                <a:gd name="T51" fmla="*/ 18 h 1278"/>
                <a:gd name="T52" fmla="*/ 125 w 1946"/>
                <a:gd name="T53" fmla="*/ 23 h 1278"/>
                <a:gd name="T54" fmla="*/ 127 w 1946"/>
                <a:gd name="T55" fmla="*/ 29 h 1278"/>
                <a:gd name="T56" fmla="*/ 128 w 1946"/>
                <a:gd name="T57" fmla="*/ 35 h 1278"/>
                <a:gd name="T58" fmla="*/ 130 w 1946"/>
                <a:gd name="T59" fmla="*/ 42 h 1278"/>
                <a:gd name="T60" fmla="*/ 130 w 1946"/>
                <a:gd name="T61" fmla="*/ 48 h 1278"/>
                <a:gd name="T62" fmla="*/ 131 w 1946"/>
                <a:gd name="T63" fmla="*/ 55 h 1278"/>
                <a:gd name="T64" fmla="*/ 132 w 1946"/>
                <a:gd name="T65" fmla="*/ 62 h 1278"/>
                <a:gd name="T66" fmla="*/ 132 w 1946"/>
                <a:gd name="T67" fmla="*/ 71 h 1278"/>
                <a:gd name="T68" fmla="*/ 132 w 1946"/>
                <a:gd name="T69" fmla="*/ 78 h 1278"/>
                <a:gd name="T70" fmla="*/ 216 w 1946"/>
                <a:gd name="T71" fmla="*/ 78 h 1278"/>
                <a:gd name="T72" fmla="*/ 216 w 1946"/>
                <a:gd name="T73" fmla="*/ 970 h 1278"/>
                <a:gd name="T74" fmla="*/ 0 w 1946"/>
                <a:gd name="T75" fmla="*/ 971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44" name="Rectangle 319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45" name="Rectangle 320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46" name="Rectangle 321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47" name="Rectangle 322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48" name="Rectangle 323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49" name="Rectangle 324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50" name="Rectangle 325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51" name="Rectangle 326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52" name="Rectangle 327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53" name="Rectangle 328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54" name="Rectangle 329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63" name="Rectangle 330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64" name="Rectangle 331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65" name="Rectangle 332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66" name="Rectangle 333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67" name="Freeform 334"/>
            <p:cNvSpPr>
              <a:spLocks/>
            </p:cNvSpPr>
            <p:nvPr/>
          </p:nvSpPr>
          <p:spPr bwMode="auto">
            <a:xfrm>
              <a:off x="5024" y="3076"/>
              <a:ext cx="146" cy="89"/>
            </a:xfrm>
            <a:custGeom>
              <a:avLst/>
              <a:gdLst>
                <a:gd name="T0" fmla="*/ 48 w 440"/>
                <a:gd name="T1" fmla="*/ 78 h 102"/>
                <a:gd name="T2" fmla="*/ 48 w 440"/>
                <a:gd name="T3" fmla="*/ 70 h 102"/>
                <a:gd name="T4" fmla="*/ 48 w 440"/>
                <a:gd name="T5" fmla="*/ 63 h 102"/>
                <a:gd name="T6" fmla="*/ 47 w 440"/>
                <a:gd name="T7" fmla="*/ 55 h 102"/>
                <a:gd name="T8" fmla="*/ 46 w 440"/>
                <a:gd name="T9" fmla="*/ 49 h 102"/>
                <a:gd name="T10" fmla="*/ 45 w 440"/>
                <a:gd name="T11" fmla="*/ 42 h 102"/>
                <a:gd name="T12" fmla="*/ 44 w 440"/>
                <a:gd name="T13" fmla="*/ 35 h 102"/>
                <a:gd name="T14" fmla="*/ 43 w 440"/>
                <a:gd name="T15" fmla="*/ 29 h 102"/>
                <a:gd name="T16" fmla="*/ 41 w 440"/>
                <a:gd name="T17" fmla="*/ 23 h 102"/>
                <a:gd name="T18" fmla="*/ 39 w 440"/>
                <a:gd name="T19" fmla="*/ 18 h 102"/>
                <a:gd name="T20" fmla="*/ 38 w 440"/>
                <a:gd name="T21" fmla="*/ 14 h 102"/>
                <a:gd name="T22" fmla="*/ 36 w 440"/>
                <a:gd name="T23" fmla="*/ 10 h 102"/>
                <a:gd name="T24" fmla="*/ 34 w 440"/>
                <a:gd name="T25" fmla="*/ 6 h 102"/>
                <a:gd name="T26" fmla="*/ 32 w 440"/>
                <a:gd name="T27" fmla="*/ 3 h 102"/>
                <a:gd name="T28" fmla="*/ 29 w 440"/>
                <a:gd name="T29" fmla="*/ 3 h 102"/>
                <a:gd name="T30" fmla="*/ 27 w 440"/>
                <a:gd name="T31" fmla="*/ 0 h 102"/>
                <a:gd name="T32" fmla="*/ 24 w 440"/>
                <a:gd name="T33" fmla="*/ 0 h 102"/>
                <a:gd name="T34" fmla="*/ 22 w 440"/>
                <a:gd name="T35" fmla="*/ 0 h 102"/>
                <a:gd name="T36" fmla="*/ 19 w 440"/>
                <a:gd name="T37" fmla="*/ 3 h 102"/>
                <a:gd name="T38" fmla="*/ 17 w 440"/>
                <a:gd name="T39" fmla="*/ 3 h 102"/>
                <a:gd name="T40" fmla="*/ 15 w 440"/>
                <a:gd name="T41" fmla="*/ 6 h 102"/>
                <a:gd name="T42" fmla="*/ 13 w 440"/>
                <a:gd name="T43" fmla="*/ 10 h 102"/>
                <a:gd name="T44" fmla="*/ 11 w 440"/>
                <a:gd name="T45" fmla="*/ 14 h 102"/>
                <a:gd name="T46" fmla="*/ 9 w 440"/>
                <a:gd name="T47" fmla="*/ 18 h 102"/>
                <a:gd name="T48" fmla="*/ 7 w 440"/>
                <a:gd name="T49" fmla="*/ 23 h 102"/>
                <a:gd name="T50" fmla="*/ 6 w 440"/>
                <a:gd name="T51" fmla="*/ 29 h 102"/>
                <a:gd name="T52" fmla="*/ 4 w 440"/>
                <a:gd name="T53" fmla="*/ 35 h 102"/>
                <a:gd name="T54" fmla="*/ 3 w 440"/>
                <a:gd name="T55" fmla="*/ 42 h 102"/>
                <a:gd name="T56" fmla="*/ 2 w 440"/>
                <a:gd name="T57" fmla="*/ 49 h 102"/>
                <a:gd name="T58" fmla="*/ 1 w 440"/>
                <a:gd name="T59" fmla="*/ 55 h 102"/>
                <a:gd name="T60" fmla="*/ 0 w 440"/>
                <a:gd name="T61" fmla="*/ 63 h 102"/>
                <a:gd name="T62" fmla="*/ 0 w 440"/>
                <a:gd name="T63" fmla="*/ 70 h 102"/>
                <a:gd name="T64" fmla="*/ 0 w 440"/>
                <a:gd name="T65" fmla="*/ 78 h 102"/>
                <a:gd name="T66" fmla="*/ 48 w 440"/>
                <a:gd name="T67" fmla="*/ 78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68" name="Freeform 335"/>
            <p:cNvSpPr>
              <a:spLocks/>
            </p:cNvSpPr>
            <p:nvPr/>
          </p:nvSpPr>
          <p:spPr bwMode="auto">
            <a:xfrm>
              <a:off x="4789" y="2506"/>
              <a:ext cx="615" cy="147"/>
            </a:xfrm>
            <a:custGeom>
              <a:avLst/>
              <a:gdLst>
                <a:gd name="T0" fmla="*/ 100 w 1847"/>
                <a:gd name="T1" fmla="*/ 50 h 168"/>
                <a:gd name="T2" fmla="*/ 95 w 1847"/>
                <a:gd name="T3" fmla="*/ 53 h 168"/>
                <a:gd name="T4" fmla="*/ 91 w 1847"/>
                <a:gd name="T5" fmla="*/ 60 h 168"/>
                <a:gd name="T6" fmla="*/ 87 w 1847"/>
                <a:gd name="T7" fmla="*/ 68 h 168"/>
                <a:gd name="T8" fmla="*/ 84 w 1847"/>
                <a:gd name="T9" fmla="*/ 79 h 168"/>
                <a:gd name="T10" fmla="*/ 81 w 1847"/>
                <a:gd name="T11" fmla="*/ 92 h 168"/>
                <a:gd name="T12" fmla="*/ 79 w 1847"/>
                <a:gd name="T13" fmla="*/ 105 h 168"/>
                <a:gd name="T14" fmla="*/ 78 w 1847"/>
                <a:gd name="T15" fmla="*/ 121 h 168"/>
                <a:gd name="T16" fmla="*/ 0 w 1847"/>
                <a:gd name="T17" fmla="*/ 129 h 168"/>
                <a:gd name="T18" fmla="*/ 1 w 1847"/>
                <a:gd name="T19" fmla="*/ 88 h 168"/>
                <a:gd name="T20" fmla="*/ 6 w 1847"/>
                <a:gd name="T21" fmla="*/ 88 h 168"/>
                <a:gd name="T22" fmla="*/ 16 w 1847"/>
                <a:gd name="T23" fmla="*/ 88 h 168"/>
                <a:gd name="T24" fmla="*/ 28 w 1847"/>
                <a:gd name="T25" fmla="*/ 88 h 168"/>
                <a:gd name="T26" fmla="*/ 41 w 1847"/>
                <a:gd name="T27" fmla="*/ 88 h 168"/>
                <a:gd name="T28" fmla="*/ 54 w 1847"/>
                <a:gd name="T29" fmla="*/ 88 h 168"/>
                <a:gd name="T30" fmla="*/ 65 w 1847"/>
                <a:gd name="T31" fmla="*/ 88 h 168"/>
                <a:gd name="T32" fmla="*/ 71 w 1847"/>
                <a:gd name="T33" fmla="*/ 88 h 168"/>
                <a:gd name="T34" fmla="*/ 74 w 1847"/>
                <a:gd name="T35" fmla="*/ 80 h 168"/>
                <a:gd name="T36" fmla="*/ 76 w 1847"/>
                <a:gd name="T37" fmla="*/ 64 h 168"/>
                <a:gd name="T38" fmla="*/ 79 w 1847"/>
                <a:gd name="T39" fmla="*/ 47 h 168"/>
                <a:gd name="T40" fmla="*/ 83 w 1847"/>
                <a:gd name="T41" fmla="*/ 33 h 168"/>
                <a:gd name="T42" fmla="*/ 86 w 1847"/>
                <a:gd name="T43" fmla="*/ 21 h 168"/>
                <a:gd name="T44" fmla="*/ 91 w 1847"/>
                <a:gd name="T45" fmla="*/ 10 h 168"/>
                <a:gd name="T46" fmla="*/ 95 w 1847"/>
                <a:gd name="T47" fmla="*/ 4 h 168"/>
                <a:gd name="T48" fmla="*/ 100 w 1847"/>
                <a:gd name="T49" fmla="*/ 1 h 168"/>
                <a:gd name="T50" fmla="*/ 105 w 1847"/>
                <a:gd name="T51" fmla="*/ 1 h 168"/>
                <a:gd name="T52" fmla="*/ 110 w 1847"/>
                <a:gd name="T53" fmla="*/ 4 h 168"/>
                <a:gd name="T54" fmla="*/ 114 w 1847"/>
                <a:gd name="T55" fmla="*/ 10 h 168"/>
                <a:gd name="T56" fmla="*/ 119 w 1847"/>
                <a:gd name="T57" fmla="*/ 21 h 168"/>
                <a:gd name="T58" fmla="*/ 123 w 1847"/>
                <a:gd name="T59" fmla="*/ 33 h 168"/>
                <a:gd name="T60" fmla="*/ 126 w 1847"/>
                <a:gd name="T61" fmla="*/ 47 h 168"/>
                <a:gd name="T62" fmla="*/ 129 w 1847"/>
                <a:gd name="T63" fmla="*/ 64 h 168"/>
                <a:gd name="T64" fmla="*/ 131 w 1847"/>
                <a:gd name="T65" fmla="*/ 80 h 168"/>
                <a:gd name="T66" fmla="*/ 134 w 1847"/>
                <a:gd name="T67" fmla="*/ 88 h 168"/>
                <a:gd name="T68" fmla="*/ 140 w 1847"/>
                <a:gd name="T69" fmla="*/ 88 h 168"/>
                <a:gd name="T70" fmla="*/ 151 w 1847"/>
                <a:gd name="T71" fmla="*/ 88 h 168"/>
                <a:gd name="T72" fmla="*/ 163 w 1847"/>
                <a:gd name="T73" fmla="*/ 88 h 168"/>
                <a:gd name="T74" fmla="*/ 176 w 1847"/>
                <a:gd name="T75" fmla="*/ 88 h 168"/>
                <a:gd name="T76" fmla="*/ 189 w 1847"/>
                <a:gd name="T77" fmla="*/ 88 h 168"/>
                <a:gd name="T78" fmla="*/ 198 w 1847"/>
                <a:gd name="T79" fmla="*/ 88 h 168"/>
                <a:gd name="T80" fmla="*/ 204 w 1847"/>
                <a:gd name="T81" fmla="*/ 88 h 168"/>
                <a:gd name="T82" fmla="*/ 205 w 1847"/>
                <a:gd name="T83" fmla="*/ 129 h 168"/>
                <a:gd name="T84" fmla="*/ 127 w 1847"/>
                <a:gd name="T85" fmla="*/ 121 h 168"/>
                <a:gd name="T86" fmla="*/ 126 w 1847"/>
                <a:gd name="T87" fmla="*/ 105 h 168"/>
                <a:gd name="T88" fmla="*/ 124 w 1847"/>
                <a:gd name="T89" fmla="*/ 92 h 168"/>
                <a:gd name="T90" fmla="*/ 121 w 1847"/>
                <a:gd name="T91" fmla="*/ 79 h 168"/>
                <a:gd name="T92" fmla="*/ 118 w 1847"/>
                <a:gd name="T93" fmla="*/ 68 h 168"/>
                <a:gd name="T94" fmla="*/ 114 w 1847"/>
                <a:gd name="T95" fmla="*/ 60 h 168"/>
                <a:gd name="T96" fmla="*/ 110 w 1847"/>
                <a:gd name="T97" fmla="*/ 53 h 168"/>
                <a:gd name="T98" fmla="*/ 105 w 1847"/>
                <a:gd name="T99" fmla="*/ 5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69" name="Rectangle 336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70" name="Rectangle 337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71" name="Rectangle 338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72" name="Rectangle 339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73" name="Rectangle 340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74" name="Rectangle 341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75" name="Rectangle 342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76" name="Rectangle 343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77" name="Rectangle 344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78" name="Rectangle 34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79" name="Rectangle 346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80" name="Rectangle 347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81" name="Rectangle 348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82" name="Rectangle 349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83" name="Rectangle 350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84" name="Rectangle 351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85" name="Rectangle 352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86" name="Rectangle 353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87" name="Rectangle 354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88" name="Rectangle 355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89" name="Rectangle 356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90" name="Rectangle 357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91" name="Rectangle 358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92" name="Rectangle 359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93" name="Rectangle 360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94" name="Rectangle 361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95" name="Rectangle 362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96" name="Rectangle 363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97" name="Rectangle 364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98" name="Rectangle 365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99" name="Rectangle 366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00" name="Rectangle 367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01" name="Rectangle 368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02" name="Freeform 369"/>
            <p:cNvSpPr>
              <a:spLocks/>
            </p:cNvSpPr>
            <p:nvPr/>
          </p:nvSpPr>
          <p:spPr bwMode="auto">
            <a:xfrm>
              <a:off x="5114" y="2721"/>
              <a:ext cx="72" cy="324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03" name="Freeform 370"/>
            <p:cNvSpPr>
              <a:spLocks/>
            </p:cNvSpPr>
            <p:nvPr/>
          </p:nvSpPr>
          <p:spPr bwMode="auto">
            <a:xfrm>
              <a:off x="5176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04" name="Freeform 371"/>
            <p:cNvSpPr>
              <a:spLocks/>
            </p:cNvSpPr>
            <p:nvPr/>
          </p:nvSpPr>
          <p:spPr bwMode="auto">
            <a:xfrm>
              <a:off x="5218" y="2721"/>
              <a:ext cx="72" cy="324"/>
            </a:xfrm>
            <a:custGeom>
              <a:avLst/>
              <a:gdLst>
                <a:gd name="T0" fmla="*/ 21 w 216"/>
                <a:gd name="T1" fmla="*/ 163 h 373"/>
                <a:gd name="T2" fmla="*/ 3 w 216"/>
                <a:gd name="T3" fmla="*/ 163 h 373"/>
                <a:gd name="T4" fmla="*/ 3 w 216"/>
                <a:gd name="T5" fmla="*/ 260 h 373"/>
                <a:gd name="T6" fmla="*/ 21 w 216"/>
                <a:gd name="T7" fmla="*/ 260 h 373"/>
                <a:gd name="T8" fmla="*/ 24 w 216"/>
                <a:gd name="T9" fmla="*/ 281 h 373"/>
                <a:gd name="T10" fmla="*/ 0 w 216"/>
                <a:gd name="T11" fmla="*/ 281 h 373"/>
                <a:gd name="T12" fmla="*/ 0 w 216"/>
                <a:gd name="T13" fmla="*/ 0 h 373"/>
                <a:gd name="T14" fmla="*/ 24 w 216"/>
                <a:gd name="T15" fmla="*/ 0 h 373"/>
                <a:gd name="T16" fmla="*/ 21 w 216"/>
                <a:gd name="T17" fmla="*/ 22 h 373"/>
                <a:gd name="T18" fmla="*/ 3 w 216"/>
                <a:gd name="T19" fmla="*/ 22 h 373"/>
                <a:gd name="T20" fmla="*/ 3 w 216"/>
                <a:gd name="T21" fmla="*/ 129 h 373"/>
                <a:gd name="T22" fmla="*/ 21 w 216"/>
                <a:gd name="T23" fmla="*/ 129 h 373"/>
                <a:gd name="T24" fmla="*/ 21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05" name="Freeform 372"/>
            <p:cNvSpPr>
              <a:spLocks/>
            </p:cNvSpPr>
            <p:nvPr/>
          </p:nvSpPr>
          <p:spPr bwMode="auto">
            <a:xfrm>
              <a:off x="5280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06" name="Freeform 373"/>
            <p:cNvSpPr>
              <a:spLocks/>
            </p:cNvSpPr>
            <p:nvPr/>
          </p:nvSpPr>
          <p:spPr bwMode="auto">
            <a:xfrm>
              <a:off x="5324" y="2721"/>
              <a:ext cx="72" cy="324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07" name="Freeform 374"/>
            <p:cNvSpPr>
              <a:spLocks/>
            </p:cNvSpPr>
            <p:nvPr/>
          </p:nvSpPr>
          <p:spPr bwMode="auto">
            <a:xfrm>
              <a:off x="5386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08" name="Freeform 375"/>
            <p:cNvSpPr>
              <a:spLocks/>
            </p:cNvSpPr>
            <p:nvPr/>
          </p:nvSpPr>
          <p:spPr bwMode="auto">
            <a:xfrm>
              <a:off x="5218" y="3139"/>
              <a:ext cx="72" cy="324"/>
            </a:xfrm>
            <a:custGeom>
              <a:avLst/>
              <a:gdLst>
                <a:gd name="T0" fmla="*/ 21 w 216"/>
                <a:gd name="T1" fmla="*/ 165 h 372"/>
                <a:gd name="T2" fmla="*/ 3 w 216"/>
                <a:gd name="T3" fmla="*/ 165 h 372"/>
                <a:gd name="T4" fmla="*/ 3 w 216"/>
                <a:gd name="T5" fmla="*/ 260 h 372"/>
                <a:gd name="T6" fmla="*/ 21 w 216"/>
                <a:gd name="T7" fmla="*/ 260 h 372"/>
                <a:gd name="T8" fmla="*/ 24 w 216"/>
                <a:gd name="T9" fmla="*/ 282 h 372"/>
                <a:gd name="T10" fmla="*/ 0 w 216"/>
                <a:gd name="T11" fmla="*/ 282 h 372"/>
                <a:gd name="T12" fmla="*/ 0 w 216"/>
                <a:gd name="T13" fmla="*/ 0 h 372"/>
                <a:gd name="T14" fmla="*/ 24 w 216"/>
                <a:gd name="T15" fmla="*/ 0 h 372"/>
                <a:gd name="T16" fmla="*/ 21 w 216"/>
                <a:gd name="T17" fmla="*/ 21 h 372"/>
                <a:gd name="T18" fmla="*/ 3 w 216"/>
                <a:gd name="T19" fmla="*/ 21 h 372"/>
                <a:gd name="T20" fmla="*/ 3 w 216"/>
                <a:gd name="T21" fmla="*/ 130 h 372"/>
                <a:gd name="T22" fmla="*/ 21 w 216"/>
                <a:gd name="T23" fmla="*/ 130 h 372"/>
                <a:gd name="T24" fmla="*/ 21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09" name="Freeform 376"/>
            <p:cNvSpPr>
              <a:spLocks/>
            </p:cNvSpPr>
            <p:nvPr/>
          </p:nvSpPr>
          <p:spPr bwMode="auto">
            <a:xfrm>
              <a:off x="5280" y="3139"/>
              <a:ext cx="10" cy="324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10" name="Freeform 377"/>
            <p:cNvSpPr>
              <a:spLocks/>
            </p:cNvSpPr>
            <p:nvPr/>
          </p:nvSpPr>
          <p:spPr bwMode="auto">
            <a:xfrm>
              <a:off x="5324" y="3139"/>
              <a:ext cx="72" cy="324"/>
            </a:xfrm>
            <a:custGeom>
              <a:avLst/>
              <a:gdLst>
                <a:gd name="T0" fmla="*/ 21 w 217"/>
                <a:gd name="T1" fmla="*/ 165 h 372"/>
                <a:gd name="T2" fmla="*/ 3 w 217"/>
                <a:gd name="T3" fmla="*/ 165 h 372"/>
                <a:gd name="T4" fmla="*/ 3 w 217"/>
                <a:gd name="T5" fmla="*/ 260 h 372"/>
                <a:gd name="T6" fmla="*/ 21 w 217"/>
                <a:gd name="T7" fmla="*/ 260 h 372"/>
                <a:gd name="T8" fmla="*/ 24 w 217"/>
                <a:gd name="T9" fmla="*/ 282 h 372"/>
                <a:gd name="T10" fmla="*/ 0 w 217"/>
                <a:gd name="T11" fmla="*/ 282 h 372"/>
                <a:gd name="T12" fmla="*/ 0 w 217"/>
                <a:gd name="T13" fmla="*/ 0 h 372"/>
                <a:gd name="T14" fmla="*/ 24 w 217"/>
                <a:gd name="T15" fmla="*/ 0 h 372"/>
                <a:gd name="T16" fmla="*/ 21 w 217"/>
                <a:gd name="T17" fmla="*/ 21 h 372"/>
                <a:gd name="T18" fmla="*/ 3 w 217"/>
                <a:gd name="T19" fmla="*/ 21 h 372"/>
                <a:gd name="T20" fmla="*/ 3 w 217"/>
                <a:gd name="T21" fmla="*/ 130 h 372"/>
                <a:gd name="T22" fmla="*/ 21 w 217"/>
                <a:gd name="T23" fmla="*/ 130 h 372"/>
                <a:gd name="T24" fmla="*/ 21 w 217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11" name="Freeform 378"/>
            <p:cNvSpPr>
              <a:spLocks/>
            </p:cNvSpPr>
            <p:nvPr/>
          </p:nvSpPr>
          <p:spPr bwMode="auto">
            <a:xfrm>
              <a:off x="5386" y="3139"/>
              <a:ext cx="10" cy="324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12" name="Freeform 379"/>
            <p:cNvSpPr>
              <a:spLocks/>
            </p:cNvSpPr>
            <p:nvPr/>
          </p:nvSpPr>
          <p:spPr bwMode="auto">
            <a:xfrm>
              <a:off x="5008" y="2721"/>
              <a:ext cx="72" cy="324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13" name="Freeform 380"/>
            <p:cNvSpPr>
              <a:spLocks/>
            </p:cNvSpPr>
            <p:nvPr/>
          </p:nvSpPr>
          <p:spPr bwMode="auto">
            <a:xfrm>
              <a:off x="5008" y="2721"/>
              <a:ext cx="10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14" name="Freeform 381"/>
            <p:cNvSpPr>
              <a:spLocks/>
            </p:cNvSpPr>
            <p:nvPr/>
          </p:nvSpPr>
          <p:spPr bwMode="auto">
            <a:xfrm>
              <a:off x="4903" y="2721"/>
              <a:ext cx="71" cy="324"/>
            </a:xfrm>
            <a:custGeom>
              <a:avLst/>
              <a:gdLst>
                <a:gd name="T0" fmla="*/ 3 w 216"/>
                <a:gd name="T1" fmla="*/ 163 h 373"/>
                <a:gd name="T2" fmla="*/ 20 w 216"/>
                <a:gd name="T3" fmla="*/ 163 h 373"/>
                <a:gd name="T4" fmla="*/ 20 w 216"/>
                <a:gd name="T5" fmla="*/ 260 h 373"/>
                <a:gd name="T6" fmla="*/ 3 w 216"/>
                <a:gd name="T7" fmla="*/ 260 h 373"/>
                <a:gd name="T8" fmla="*/ 0 w 216"/>
                <a:gd name="T9" fmla="*/ 281 h 373"/>
                <a:gd name="T10" fmla="*/ 23 w 216"/>
                <a:gd name="T11" fmla="*/ 281 h 373"/>
                <a:gd name="T12" fmla="*/ 23 w 216"/>
                <a:gd name="T13" fmla="*/ 0 h 373"/>
                <a:gd name="T14" fmla="*/ 0 w 216"/>
                <a:gd name="T15" fmla="*/ 0 h 373"/>
                <a:gd name="T16" fmla="*/ 3 w 216"/>
                <a:gd name="T17" fmla="*/ 22 h 373"/>
                <a:gd name="T18" fmla="*/ 20 w 216"/>
                <a:gd name="T19" fmla="*/ 22 h 373"/>
                <a:gd name="T20" fmla="*/ 20 w 216"/>
                <a:gd name="T21" fmla="*/ 129 h 373"/>
                <a:gd name="T22" fmla="*/ 3 w 216"/>
                <a:gd name="T23" fmla="*/ 129 h 373"/>
                <a:gd name="T24" fmla="*/ 3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15" name="Freeform 382"/>
            <p:cNvSpPr>
              <a:spLocks/>
            </p:cNvSpPr>
            <p:nvPr/>
          </p:nvSpPr>
          <p:spPr bwMode="auto">
            <a:xfrm>
              <a:off x="4903" y="2721"/>
              <a:ext cx="9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16" name="Freeform 383"/>
            <p:cNvSpPr>
              <a:spLocks/>
            </p:cNvSpPr>
            <p:nvPr/>
          </p:nvSpPr>
          <p:spPr bwMode="auto">
            <a:xfrm>
              <a:off x="4799" y="2721"/>
              <a:ext cx="72" cy="324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17" name="Freeform 384"/>
            <p:cNvSpPr>
              <a:spLocks/>
            </p:cNvSpPr>
            <p:nvPr/>
          </p:nvSpPr>
          <p:spPr bwMode="auto">
            <a:xfrm>
              <a:off x="4799" y="2721"/>
              <a:ext cx="10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18" name="Freeform 385"/>
            <p:cNvSpPr>
              <a:spLocks/>
            </p:cNvSpPr>
            <p:nvPr/>
          </p:nvSpPr>
          <p:spPr bwMode="auto">
            <a:xfrm>
              <a:off x="4903" y="3139"/>
              <a:ext cx="71" cy="324"/>
            </a:xfrm>
            <a:custGeom>
              <a:avLst/>
              <a:gdLst>
                <a:gd name="T0" fmla="*/ 3 w 216"/>
                <a:gd name="T1" fmla="*/ 165 h 372"/>
                <a:gd name="T2" fmla="*/ 20 w 216"/>
                <a:gd name="T3" fmla="*/ 165 h 372"/>
                <a:gd name="T4" fmla="*/ 20 w 216"/>
                <a:gd name="T5" fmla="*/ 260 h 372"/>
                <a:gd name="T6" fmla="*/ 3 w 216"/>
                <a:gd name="T7" fmla="*/ 260 h 372"/>
                <a:gd name="T8" fmla="*/ 0 w 216"/>
                <a:gd name="T9" fmla="*/ 282 h 372"/>
                <a:gd name="T10" fmla="*/ 23 w 216"/>
                <a:gd name="T11" fmla="*/ 282 h 372"/>
                <a:gd name="T12" fmla="*/ 23 w 216"/>
                <a:gd name="T13" fmla="*/ 0 h 372"/>
                <a:gd name="T14" fmla="*/ 0 w 216"/>
                <a:gd name="T15" fmla="*/ 0 h 372"/>
                <a:gd name="T16" fmla="*/ 3 w 216"/>
                <a:gd name="T17" fmla="*/ 21 h 372"/>
                <a:gd name="T18" fmla="*/ 20 w 216"/>
                <a:gd name="T19" fmla="*/ 21 h 372"/>
                <a:gd name="T20" fmla="*/ 20 w 216"/>
                <a:gd name="T21" fmla="*/ 130 h 372"/>
                <a:gd name="T22" fmla="*/ 3 w 216"/>
                <a:gd name="T23" fmla="*/ 130 h 372"/>
                <a:gd name="T24" fmla="*/ 3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19" name="Freeform 386"/>
            <p:cNvSpPr>
              <a:spLocks/>
            </p:cNvSpPr>
            <p:nvPr/>
          </p:nvSpPr>
          <p:spPr bwMode="auto">
            <a:xfrm>
              <a:off x="4903" y="3139"/>
              <a:ext cx="9" cy="324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0" name="Freeform 387"/>
            <p:cNvSpPr>
              <a:spLocks/>
            </p:cNvSpPr>
            <p:nvPr/>
          </p:nvSpPr>
          <p:spPr bwMode="auto">
            <a:xfrm>
              <a:off x="4799" y="3139"/>
              <a:ext cx="72" cy="324"/>
            </a:xfrm>
            <a:custGeom>
              <a:avLst/>
              <a:gdLst>
                <a:gd name="T0" fmla="*/ 3 w 215"/>
                <a:gd name="T1" fmla="*/ 165 h 372"/>
                <a:gd name="T2" fmla="*/ 21 w 215"/>
                <a:gd name="T3" fmla="*/ 165 h 372"/>
                <a:gd name="T4" fmla="*/ 21 w 215"/>
                <a:gd name="T5" fmla="*/ 260 h 372"/>
                <a:gd name="T6" fmla="*/ 3 w 215"/>
                <a:gd name="T7" fmla="*/ 260 h 372"/>
                <a:gd name="T8" fmla="*/ 0 w 215"/>
                <a:gd name="T9" fmla="*/ 282 h 372"/>
                <a:gd name="T10" fmla="*/ 24 w 215"/>
                <a:gd name="T11" fmla="*/ 282 h 372"/>
                <a:gd name="T12" fmla="*/ 24 w 215"/>
                <a:gd name="T13" fmla="*/ 0 h 372"/>
                <a:gd name="T14" fmla="*/ 0 w 215"/>
                <a:gd name="T15" fmla="*/ 0 h 372"/>
                <a:gd name="T16" fmla="*/ 3 w 215"/>
                <a:gd name="T17" fmla="*/ 21 h 372"/>
                <a:gd name="T18" fmla="*/ 21 w 215"/>
                <a:gd name="T19" fmla="*/ 21 h 372"/>
                <a:gd name="T20" fmla="*/ 21 w 215"/>
                <a:gd name="T21" fmla="*/ 130 h 372"/>
                <a:gd name="T22" fmla="*/ 3 w 215"/>
                <a:gd name="T23" fmla="*/ 130 h 372"/>
                <a:gd name="T24" fmla="*/ 3 w 215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1" name="Freeform 388"/>
            <p:cNvSpPr>
              <a:spLocks/>
            </p:cNvSpPr>
            <p:nvPr/>
          </p:nvSpPr>
          <p:spPr bwMode="auto">
            <a:xfrm>
              <a:off x="4799" y="3139"/>
              <a:ext cx="10" cy="324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" name="Rectangle 389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" name="Rectangle 390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" name="Rectangle 391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" name="Rectangle 392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" name="Rectangle 393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" name="Rectangle 394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" name="Freeform 395"/>
            <p:cNvSpPr>
              <a:spLocks/>
            </p:cNvSpPr>
            <p:nvPr/>
          </p:nvSpPr>
          <p:spPr bwMode="auto">
            <a:xfrm>
              <a:off x="4986" y="2736"/>
              <a:ext cx="12" cy="37"/>
            </a:xfrm>
            <a:custGeom>
              <a:avLst/>
              <a:gdLst>
                <a:gd name="T0" fmla="*/ 2 w 37"/>
                <a:gd name="T1" fmla="*/ 36 h 38"/>
                <a:gd name="T2" fmla="*/ 3 w 37"/>
                <a:gd name="T3" fmla="*/ 34 h 38"/>
                <a:gd name="T4" fmla="*/ 3 w 37"/>
                <a:gd name="T5" fmla="*/ 30 h 38"/>
                <a:gd name="T6" fmla="*/ 4 w 37"/>
                <a:gd name="T7" fmla="*/ 23 h 38"/>
                <a:gd name="T8" fmla="*/ 4 w 37"/>
                <a:gd name="T9" fmla="*/ 19 h 38"/>
                <a:gd name="T10" fmla="*/ 4 w 37"/>
                <a:gd name="T11" fmla="*/ 12 h 38"/>
                <a:gd name="T12" fmla="*/ 3 w 37"/>
                <a:gd name="T13" fmla="*/ 5 h 38"/>
                <a:gd name="T14" fmla="*/ 3 w 37"/>
                <a:gd name="T15" fmla="*/ 1 h 38"/>
                <a:gd name="T16" fmla="*/ 2 w 37"/>
                <a:gd name="T17" fmla="*/ 0 h 38"/>
                <a:gd name="T18" fmla="*/ 1 w 37"/>
                <a:gd name="T19" fmla="*/ 1 h 38"/>
                <a:gd name="T20" fmla="*/ 1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23 h 38"/>
                <a:gd name="T28" fmla="*/ 1 w 37"/>
                <a:gd name="T29" fmla="*/ 30 h 38"/>
                <a:gd name="T30" fmla="*/ 1 w 37"/>
                <a:gd name="T31" fmla="*/ 34 h 38"/>
                <a:gd name="T32" fmla="*/ 2 w 37"/>
                <a:gd name="T33" fmla="*/ 36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4" name="Group 316"/>
          <p:cNvGrpSpPr>
            <a:grpSpLocks/>
          </p:cNvGrpSpPr>
          <p:nvPr/>
        </p:nvGrpSpPr>
        <p:grpSpPr bwMode="auto">
          <a:xfrm>
            <a:off x="5131449" y="4500754"/>
            <a:ext cx="211115" cy="221311"/>
            <a:chOff x="4727" y="2506"/>
            <a:chExt cx="706" cy="1172"/>
          </a:xfrm>
        </p:grpSpPr>
        <p:sp>
          <p:nvSpPr>
            <p:cNvPr id="130" name="Freeform 317"/>
            <p:cNvSpPr>
              <a:spLocks/>
            </p:cNvSpPr>
            <p:nvPr/>
          </p:nvSpPr>
          <p:spPr bwMode="auto">
            <a:xfrm>
              <a:off x="4727" y="3558"/>
              <a:ext cx="46" cy="120"/>
            </a:xfrm>
            <a:custGeom>
              <a:avLst/>
              <a:gdLst>
                <a:gd name="T0" fmla="*/ 0 w 139"/>
                <a:gd name="T1" fmla="*/ 107 h 135"/>
                <a:gd name="T2" fmla="*/ 0 w 139"/>
                <a:gd name="T3" fmla="*/ 73 h 135"/>
                <a:gd name="T4" fmla="*/ 5 w 139"/>
                <a:gd name="T5" fmla="*/ 73 h 135"/>
                <a:gd name="T6" fmla="*/ 5 w 139"/>
                <a:gd name="T7" fmla="*/ 37 h 135"/>
                <a:gd name="T8" fmla="*/ 10 w 139"/>
                <a:gd name="T9" fmla="*/ 37 h 135"/>
                <a:gd name="T10" fmla="*/ 10 w 139"/>
                <a:gd name="T11" fmla="*/ 0 h 135"/>
                <a:gd name="T12" fmla="*/ 15 w 139"/>
                <a:gd name="T13" fmla="*/ 0 h 135"/>
                <a:gd name="T14" fmla="*/ 15 w 139"/>
                <a:gd name="T15" fmla="*/ 107 h 135"/>
                <a:gd name="T16" fmla="*/ 0 w 139"/>
                <a:gd name="T17" fmla="*/ 107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1" name="Freeform 318"/>
            <p:cNvSpPr>
              <a:spLocks/>
            </p:cNvSpPr>
            <p:nvPr/>
          </p:nvSpPr>
          <p:spPr bwMode="auto">
            <a:xfrm>
              <a:off x="4773" y="2564"/>
              <a:ext cx="648" cy="1114"/>
            </a:xfrm>
            <a:custGeom>
              <a:avLst/>
              <a:gdLst>
                <a:gd name="T0" fmla="*/ 0 w 1946"/>
                <a:gd name="T1" fmla="*/ 971 h 1278"/>
                <a:gd name="T2" fmla="*/ 0 w 1946"/>
                <a:gd name="T3" fmla="*/ 78 h 1278"/>
                <a:gd name="T4" fmla="*/ 84 w 1946"/>
                <a:gd name="T5" fmla="*/ 78 h 1278"/>
                <a:gd name="T6" fmla="*/ 84 w 1946"/>
                <a:gd name="T7" fmla="*/ 71 h 1278"/>
                <a:gd name="T8" fmla="*/ 84 w 1946"/>
                <a:gd name="T9" fmla="*/ 62 h 1278"/>
                <a:gd name="T10" fmla="*/ 85 w 1946"/>
                <a:gd name="T11" fmla="*/ 55 h 1278"/>
                <a:gd name="T12" fmla="*/ 85 w 1946"/>
                <a:gd name="T13" fmla="*/ 48 h 1278"/>
                <a:gd name="T14" fmla="*/ 86 w 1946"/>
                <a:gd name="T15" fmla="*/ 42 h 1278"/>
                <a:gd name="T16" fmla="*/ 88 w 1946"/>
                <a:gd name="T17" fmla="*/ 35 h 1278"/>
                <a:gd name="T18" fmla="*/ 89 w 1946"/>
                <a:gd name="T19" fmla="*/ 29 h 1278"/>
                <a:gd name="T20" fmla="*/ 91 w 1946"/>
                <a:gd name="T21" fmla="*/ 23 h 1278"/>
                <a:gd name="T22" fmla="*/ 92 w 1946"/>
                <a:gd name="T23" fmla="*/ 18 h 1278"/>
                <a:gd name="T24" fmla="*/ 94 w 1946"/>
                <a:gd name="T25" fmla="*/ 14 h 1278"/>
                <a:gd name="T26" fmla="*/ 96 w 1946"/>
                <a:gd name="T27" fmla="*/ 10 h 1278"/>
                <a:gd name="T28" fmla="*/ 98 w 1946"/>
                <a:gd name="T29" fmla="*/ 6 h 1278"/>
                <a:gd name="T30" fmla="*/ 101 w 1946"/>
                <a:gd name="T31" fmla="*/ 3 h 1278"/>
                <a:gd name="T32" fmla="*/ 103 w 1946"/>
                <a:gd name="T33" fmla="*/ 3 h 1278"/>
                <a:gd name="T34" fmla="*/ 105 w 1946"/>
                <a:gd name="T35" fmla="*/ 0 h 1278"/>
                <a:gd name="T36" fmla="*/ 108 w 1946"/>
                <a:gd name="T37" fmla="*/ 0 h 1278"/>
                <a:gd name="T38" fmla="*/ 110 w 1946"/>
                <a:gd name="T39" fmla="*/ 0 h 1278"/>
                <a:gd name="T40" fmla="*/ 113 w 1946"/>
                <a:gd name="T41" fmla="*/ 3 h 1278"/>
                <a:gd name="T42" fmla="*/ 115 w 1946"/>
                <a:gd name="T43" fmla="*/ 3 h 1278"/>
                <a:gd name="T44" fmla="*/ 118 w 1946"/>
                <a:gd name="T45" fmla="*/ 6 h 1278"/>
                <a:gd name="T46" fmla="*/ 120 w 1946"/>
                <a:gd name="T47" fmla="*/ 10 h 1278"/>
                <a:gd name="T48" fmla="*/ 122 w 1946"/>
                <a:gd name="T49" fmla="*/ 14 h 1278"/>
                <a:gd name="T50" fmla="*/ 124 w 1946"/>
                <a:gd name="T51" fmla="*/ 18 h 1278"/>
                <a:gd name="T52" fmla="*/ 125 w 1946"/>
                <a:gd name="T53" fmla="*/ 23 h 1278"/>
                <a:gd name="T54" fmla="*/ 127 w 1946"/>
                <a:gd name="T55" fmla="*/ 29 h 1278"/>
                <a:gd name="T56" fmla="*/ 128 w 1946"/>
                <a:gd name="T57" fmla="*/ 35 h 1278"/>
                <a:gd name="T58" fmla="*/ 130 w 1946"/>
                <a:gd name="T59" fmla="*/ 42 h 1278"/>
                <a:gd name="T60" fmla="*/ 130 w 1946"/>
                <a:gd name="T61" fmla="*/ 48 h 1278"/>
                <a:gd name="T62" fmla="*/ 131 w 1946"/>
                <a:gd name="T63" fmla="*/ 55 h 1278"/>
                <a:gd name="T64" fmla="*/ 132 w 1946"/>
                <a:gd name="T65" fmla="*/ 62 h 1278"/>
                <a:gd name="T66" fmla="*/ 132 w 1946"/>
                <a:gd name="T67" fmla="*/ 71 h 1278"/>
                <a:gd name="T68" fmla="*/ 132 w 1946"/>
                <a:gd name="T69" fmla="*/ 78 h 1278"/>
                <a:gd name="T70" fmla="*/ 216 w 1946"/>
                <a:gd name="T71" fmla="*/ 78 h 1278"/>
                <a:gd name="T72" fmla="*/ 216 w 1946"/>
                <a:gd name="T73" fmla="*/ 970 h 1278"/>
                <a:gd name="T74" fmla="*/ 0 w 1946"/>
                <a:gd name="T75" fmla="*/ 971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2" name="Rectangle 319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3" name="Rectangle 320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4" name="Rectangle 321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5" name="Rectangle 322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6" name="Rectangle 323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7" name="Rectangle 324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8" name="Rectangle 325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9" name="Rectangle 326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0" name="Rectangle 327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1" name="Rectangle 328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2" name="Rectangle 329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3" name="Rectangle 330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4" name="Rectangle 331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5" name="Rectangle 332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6" name="Rectangle 333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7" name="Freeform 334"/>
            <p:cNvSpPr>
              <a:spLocks/>
            </p:cNvSpPr>
            <p:nvPr/>
          </p:nvSpPr>
          <p:spPr bwMode="auto">
            <a:xfrm>
              <a:off x="5024" y="3076"/>
              <a:ext cx="146" cy="89"/>
            </a:xfrm>
            <a:custGeom>
              <a:avLst/>
              <a:gdLst>
                <a:gd name="T0" fmla="*/ 48 w 440"/>
                <a:gd name="T1" fmla="*/ 78 h 102"/>
                <a:gd name="T2" fmla="*/ 48 w 440"/>
                <a:gd name="T3" fmla="*/ 70 h 102"/>
                <a:gd name="T4" fmla="*/ 48 w 440"/>
                <a:gd name="T5" fmla="*/ 63 h 102"/>
                <a:gd name="T6" fmla="*/ 47 w 440"/>
                <a:gd name="T7" fmla="*/ 55 h 102"/>
                <a:gd name="T8" fmla="*/ 46 w 440"/>
                <a:gd name="T9" fmla="*/ 49 h 102"/>
                <a:gd name="T10" fmla="*/ 45 w 440"/>
                <a:gd name="T11" fmla="*/ 42 h 102"/>
                <a:gd name="T12" fmla="*/ 44 w 440"/>
                <a:gd name="T13" fmla="*/ 35 h 102"/>
                <a:gd name="T14" fmla="*/ 43 w 440"/>
                <a:gd name="T15" fmla="*/ 29 h 102"/>
                <a:gd name="T16" fmla="*/ 41 w 440"/>
                <a:gd name="T17" fmla="*/ 23 h 102"/>
                <a:gd name="T18" fmla="*/ 39 w 440"/>
                <a:gd name="T19" fmla="*/ 18 h 102"/>
                <a:gd name="T20" fmla="*/ 38 w 440"/>
                <a:gd name="T21" fmla="*/ 14 h 102"/>
                <a:gd name="T22" fmla="*/ 36 w 440"/>
                <a:gd name="T23" fmla="*/ 10 h 102"/>
                <a:gd name="T24" fmla="*/ 34 w 440"/>
                <a:gd name="T25" fmla="*/ 6 h 102"/>
                <a:gd name="T26" fmla="*/ 32 w 440"/>
                <a:gd name="T27" fmla="*/ 3 h 102"/>
                <a:gd name="T28" fmla="*/ 29 w 440"/>
                <a:gd name="T29" fmla="*/ 3 h 102"/>
                <a:gd name="T30" fmla="*/ 27 w 440"/>
                <a:gd name="T31" fmla="*/ 0 h 102"/>
                <a:gd name="T32" fmla="*/ 24 w 440"/>
                <a:gd name="T33" fmla="*/ 0 h 102"/>
                <a:gd name="T34" fmla="*/ 22 w 440"/>
                <a:gd name="T35" fmla="*/ 0 h 102"/>
                <a:gd name="T36" fmla="*/ 19 w 440"/>
                <a:gd name="T37" fmla="*/ 3 h 102"/>
                <a:gd name="T38" fmla="*/ 17 w 440"/>
                <a:gd name="T39" fmla="*/ 3 h 102"/>
                <a:gd name="T40" fmla="*/ 15 w 440"/>
                <a:gd name="T41" fmla="*/ 6 h 102"/>
                <a:gd name="T42" fmla="*/ 13 w 440"/>
                <a:gd name="T43" fmla="*/ 10 h 102"/>
                <a:gd name="T44" fmla="*/ 11 w 440"/>
                <a:gd name="T45" fmla="*/ 14 h 102"/>
                <a:gd name="T46" fmla="*/ 9 w 440"/>
                <a:gd name="T47" fmla="*/ 18 h 102"/>
                <a:gd name="T48" fmla="*/ 7 w 440"/>
                <a:gd name="T49" fmla="*/ 23 h 102"/>
                <a:gd name="T50" fmla="*/ 6 w 440"/>
                <a:gd name="T51" fmla="*/ 29 h 102"/>
                <a:gd name="T52" fmla="*/ 4 w 440"/>
                <a:gd name="T53" fmla="*/ 35 h 102"/>
                <a:gd name="T54" fmla="*/ 3 w 440"/>
                <a:gd name="T55" fmla="*/ 42 h 102"/>
                <a:gd name="T56" fmla="*/ 2 w 440"/>
                <a:gd name="T57" fmla="*/ 49 h 102"/>
                <a:gd name="T58" fmla="*/ 1 w 440"/>
                <a:gd name="T59" fmla="*/ 55 h 102"/>
                <a:gd name="T60" fmla="*/ 0 w 440"/>
                <a:gd name="T61" fmla="*/ 63 h 102"/>
                <a:gd name="T62" fmla="*/ 0 w 440"/>
                <a:gd name="T63" fmla="*/ 70 h 102"/>
                <a:gd name="T64" fmla="*/ 0 w 440"/>
                <a:gd name="T65" fmla="*/ 78 h 102"/>
                <a:gd name="T66" fmla="*/ 48 w 440"/>
                <a:gd name="T67" fmla="*/ 78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8" name="Freeform 335"/>
            <p:cNvSpPr>
              <a:spLocks/>
            </p:cNvSpPr>
            <p:nvPr/>
          </p:nvSpPr>
          <p:spPr bwMode="auto">
            <a:xfrm>
              <a:off x="4789" y="2506"/>
              <a:ext cx="615" cy="147"/>
            </a:xfrm>
            <a:custGeom>
              <a:avLst/>
              <a:gdLst>
                <a:gd name="T0" fmla="*/ 100 w 1847"/>
                <a:gd name="T1" fmla="*/ 50 h 168"/>
                <a:gd name="T2" fmla="*/ 95 w 1847"/>
                <a:gd name="T3" fmla="*/ 53 h 168"/>
                <a:gd name="T4" fmla="*/ 91 w 1847"/>
                <a:gd name="T5" fmla="*/ 60 h 168"/>
                <a:gd name="T6" fmla="*/ 87 w 1847"/>
                <a:gd name="T7" fmla="*/ 68 h 168"/>
                <a:gd name="T8" fmla="*/ 84 w 1847"/>
                <a:gd name="T9" fmla="*/ 79 h 168"/>
                <a:gd name="T10" fmla="*/ 81 w 1847"/>
                <a:gd name="T11" fmla="*/ 92 h 168"/>
                <a:gd name="T12" fmla="*/ 79 w 1847"/>
                <a:gd name="T13" fmla="*/ 105 h 168"/>
                <a:gd name="T14" fmla="*/ 78 w 1847"/>
                <a:gd name="T15" fmla="*/ 121 h 168"/>
                <a:gd name="T16" fmla="*/ 0 w 1847"/>
                <a:gd name="T17" fmla="*/ 129 h 168"/>
                <a:gd name="T18" fmla="*/ 1 w 1847"/>
                <a:gd name="T19" fmla="*/ 88 h 168"/>
                <a:gd name="T20" fmla="*/ 6 w 1847"/>
                <a:gd name="T21" fmla="*/ 88 h 168"/>
                <a:gd name="T22" fmla="*/ 16 w 1847"/>
                <a:gd name="T23" fmla="*/ 88 h 168"/>
                <a:gd name="T24" fmla="*/ 28 w 1847"/>
                <a:gd name="T25" fmla="*/ 88 h 168"/>
                <a:gd name="T26" fmla="*/ 41 w 1847"/>
                <a:gd name="T27" fmla="*/ 88 h 168"/>
                <a:gd name="T28" fmla="*/ 54 w 1847"/>
                <a:gd name="T29" fmla="*/ 88 h 168"/>
                <a:gd name="T30" fmla="*/ 65 w 1847"/>
                <a:gd name="T31" fmla="*/ 88 h 168"/>
                <a:gd name="T32" fmla="*/ 71 w 1847"/>
                <a:gd name="T33" fmla="*/ 88 h 168"/>
                <a:gd name="T34" fmla="*/ 74 w 1847"/>
                <a:gd name="T35" fmla="*/ 80 h 168"/>
                <a:gd name="T36" fmla="*/ 76 w 1847"/>
                <a:gd name="T37" fmla="*/ 64 h 168"/>
                <a:gd name="T38" fmla="*/ 79 w 1847"/>
                <a:gd name="T39" fmla="*/ 47 h 168"/>
                <a:gd name="T40" fmla="*/ 83 w 1847"/>
                <a:gd name="T41" fmla="*/ 33 h 168"/>
                <a:gd name="T42" fmla="*/ 86 w 1847"/>
                <a:gd name="T43" fmla="*/ 21 h 168"/>
                <a:gd name="T44" fmla="*/ 91 w 1847"/>
                <a:gd name="T45" fmla="*/ 10 h 168"/>
                <a:gd name="T46" fmla="*/ 95 w 1847"/>
                <a:gd name="T47" fmla="*/ 4 h 168"/>
                <a:gd name="T48" fmla="*/ 100 w 1847"/>
                <a:gd name="T49" fmla="*/ 1 h 168"/>
                <a:gd name="T50" fmla="*/ 105 w 1847"/>
                <a:gd name="T51" fmla="*/ 1 h 168"/>
                <a:gd name="T52" fmla="*/ 110 w 1847"/>
                <a:gd name="T53" fmla="*/ 4 h 168"/>
                <a:gd name="T54" fmla="*/ 114 w 1847"/>
                <a:gd name="T55" fmla="*/ 10 h 168"/>
                <a:gd name="T56" fmla="*/ 119 w 1847"/>
                <a:gd name="T57" fmla="*/ 21 h 168"/>
                <a:gd name="T58" fmla="*/ 123 w 1847"/>
                <a:gd name="T59" fmla="*/ 33 h 168"/>
                <a:gd name="T60" fmla="*/ 126 w 1847"/>
                <a:gd name="T61" fmla="*/ 47 h 168"/>
                <a:gd name="T62" fmla="*/ 129 w 1847"/>
                <a:gd name="T63" fmla="*/ 64 h 168"/>
                <a:gd name="T64" fmla="*/ 131 w 1847"/>
                <a:gd name="T65" fmla="*/ 80 h 168"/>
                <a:gd name="T66" fmla="*/ 134 w 1847"/>
                <a:gd name="T67" fmla="*/ 88 h 168"/>
                <a:gd name="T68" fmla="*/ 140 w 1847"/>
                <a:gd name="T69" fmla="*/ 88 h 168"/>
                <a:gd name="T70" fmla="*/ 151 w 1847"/>
                <a:gd name="T71" fmla="*/ 88 h 168"/>
                <a:gd name="T72" fmla="*/ 163 w 1847"/>
                <a:gd name="T73" fmla="*/ 88 h 168"/>
                <a:gd name="T74" fmla="*/ 176 w 1847"/>
                <a:gd name="T75" fmla="*/ 88 h 168"/>
                <a:gd name="T76" fmla="*/ 189 w 1847"/>
                <a:gd name="T77" fmla="*/ 88 h 168"/>
                <a:gd name="T78" fmla="*/ 198 w 1847"/>
                <a:gd name="T79" fmla="*/ 88 h 168"/>
                <a:gd name="T80" fmla="*/ 204 w 1847"/>
                <a:gd name="T81" fmla="*/ 88 h 168"/>
                <a:gd name="T82" fmla="*/ 205 w 1847"/>
                <a:gd name="T83" fmla="*/ 129 h 168"/>
                <a:gd name="T84" fmla="*/ 127 w 1847"/>
                <a:gd name="T85" fmla="*/ 121 h 168"/>
                <a:gd name="T86" fmla="*/ 126 w 1847"/>
                <a:gd name="T87" fmla="*/ 105 h 168"/>
                <a:gd name="T88" fmla="*/ 124 w 1847"/>
                <a:gd name="T89" fmla="*/ 92 h 168"/>
                <a:gd name="T90" fmla="*/ 121 w 1847"/>
                <a:gd name="T91" fmla="*/ 79 h 168"/>
                <a:gd name="T92" fmla="*/ 118 w 1847"/>
                <a:gd name="T93" fmla="*/ 68 h 168"/>
                <a:gd name="T94" fmla="*/ 114 w 1847"/>
                <a:gd name="T95" fmla="*/ 60 h 168"/>
                <a:gd name="T96" fmla="*/ 110 w 1847"/>
                <a:gd name="T97" fmla="*/ 53 h 168"/>
                <a:gd name="T98" fmla="*/ 105 w 1847"/>
                <a:gd name="T99" fmla="*/ 5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9" name="Rectangle 336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0" name="Rectangle 337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1" name="Rectangle 338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2" name="Rectangle 339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" name="Rectangle 340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" name="Rectangle 341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" name="Rectangle 342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" name="Rectangle 343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" name="Rectangle 344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" name="Rectangle 34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" name="Rectangle 346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" name="Rectangle 347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1" name="Rectangle 348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" name="Rectangle 349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3" name="Rectangle 350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4" name="Rectangle 351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5" name="Rectangle 352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6" name="Rectangle 353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7" name="Rectangle 354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8" name="Rectangle 355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9" name="Rectangle 356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70" name="Rectangle 357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71" name="Rectangle 358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72" name="Rectangle 359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73" name="Rectangle 360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74" name="Rectangle 361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75" name="Rectangle 362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76" name="Rectangle 363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77" name="Rectangle 364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78" name="Rectangle 365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79" name="Rectangle 366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80" name="Rectangle 367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81" name="Rectangle 368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82" name="Freeform 369"/>
            <p:cNvSpPr>
              <a:spLocks/>
            </p:cNvSpPr>
            <p:nvPr/>
          </p:nvSpPr>
          <p:spPr bwMode="auto">
            <a:xfrm>
              <a:off x="5114" y="2721"/>
              <a:ext cx="72" cy="324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83" name="Freeform 370"/>
            <p:cNvSpPr>
              <a:spLocks/>
            </p:cNvSpPr>
            <p:nvPr/>
          </p:nvSpPr>
          <p:spPr bwMode="auto">
            <a:xfrm>
              <a:off x="5176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84" name="Freeform 371"/>
            <p:cNvSpPr>
              <a:spLocks/>
            </p:cNvSpPr>
            <p:nvPr/>
          </p:nvSpPr>
          <p:spPr bwMode="auto">
            <a:xfrm>
              <a:off x="5218" y="2721"/>
              <a:ext cx="72" cy="324"/>
            </a:xfrm>
            <a:custGeom>
              <a:avLst/>
              <a:gdLst>
                <a:gd name="T0" fmla="*/ 21 w 216"/>
                <a:gd name="T1" fmla="*/ 163 h 373"/>
                <a:gd name="T2" fmla="*/ 3 w 216"/>
                <a:gd name="T3" fmla="*/ 163 h 373"/>
                <a:gd name="T4" fmla="*/ 3 w 216"/>
                <a:gd name="T5" fmla="*/ 260 h 373"/>
                <a:gd name="T6" fmla="*/ 21 w 216"/>
                <a:gd name="T7" fmla="*/ 260 h 373"/>
                <a:gd name="T8" fmla="*/ 24 w 216"/>
                <a:gd name="T9" fmla="*/ 281 h 373"/>
                <a:gd name="T10" fmla="*/ 0 w 216"/>
                <a:gd name="T11" fmla="*/ 281 h 373"/>
                <a:gd name="T12" fmla="*/ 0 w 216"/>
                <a:gd name="T13" fmla="*/ 0 h 373"/>
                <a:gd name="T14" fmla="*/ 24 w 216"/>
                <a:gd name="T15" fmla="*/ 0 h 373"/>
                <a:gd name="T16" fmla="*/ 21 w 216"/>
                <a:gd name="T17" fmla="*/ 22 h 373"/>
                <a:gd name="T18" fmla="*/ 3 w 216"/>
                <a:gd name="T19" fmla="*/ 22 h 373"/>
                <a:gd name="T20" fmla="*/ 3 w 216"/>
                <a:gd name="T21" fmla="*/ 129 h 373"/>
                <a:gd name="T22" fmla="*/ 21 w 216"/>
                <a:gd name="T23" fmla="*/ 129 h 373"/>
                <a:gd name="T24" fmla="*/ 21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85" name="Freeform 372"/>
            <p:cNvSpPr>
              <a:spLocks/>
            </p:cNvSpPr>
            <p:nvPr/>
          </p:nvSpPr>
          <p:spPr bwMode="auto">
            <a:xfrm>
              <a:off x="5280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86" name="Freeform 373"/>
            <p:cNvSpPr>
              <a:spLocks/>
            </p:cNvSpPr>
            <p:nvPr/>
          </p:nvSpPr>
          <p:spPr bwMode="auto">
            <a:xfrm>
              <a:off x="5324" y="2721"/>
              <a:ext cx="72" cy="324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87" name="Freeform 374"/>
            <p:cNvSpPr>
              <a:spLocks/>
            </p:cNvSpPr>
            <p:nvPr/>
          </p:nvSpPr>
          <p:spPr bwMode="auto">
            <a:xfrm>
              <a:off x="5386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88" name="Freeform 375"/>
            <p:cNvSpPr>
              <a:spLocks/>
            </p:cNvSpPr>
            <p:nvPr/>
          </p:nvSpPr>
          <p:spPr bwMode="auto">
            <a:xfrm>
              <a:off x="5218" y="3139"/>
              <a:ext cx="72" cy="324"/>
            </a:xfrm>
            <a:custGeom>
              <a:avLst/>
              <a:gdLst>
                <a:gd name="T0" fmla="*/ 21 w 216"/>
                <a:gd name="T1" fmla="*/ 165 h 372"/>
                <a:gd name="T2" fmla="*/ 3 w 216"/>
                <a:gd name="T3" fmla="*/ 165 h 372"/>
                <a:gd name="T4" fmla="*/ 3 w 216"/>
                <a:gd name="T5" fmla="*/ 260 h 372"/>
                <a:gd name="T6" fmla="*/ 21 w 216"/>
                <a:gd name="T7" fmla="*/ 260 h 372"/>
                <a:gd name="T8" fmla="*/ 24 w 216"/>
                <a:gd name="T9" fmla="*/ 282 h 372"/>
                <a:gd name="T10" fmla="*/ 0 w 216"/>
                <a:gd name="T11" fmla="*/ 282 h 372"/>
                <a:gd name="T12" fmla="*/ 0 w 216"/>
                <a:gd name="T13" fmla="*/ 0 h 372"/>
                <a:gd name="T14" fmla="*/ 24 w 216"/>
                <a:gd name="T15" fmla="*/ 0 h 372"/>
                <a:gd name="T16" fmla="*/ 21 w 216"/>
                <a:gd name="T17" fmla="*/ 21 h 372"/>
                <a:gd name="T18" fmla="*/ 3 w 216"/>
                <a:gd name="T19" fmla="*/ 21 h 372"/>
                <a:gd name="T20" fmla="*/ 3 w 216"/>
                <a:gd name="T21" fmla="*/ 130 h 372"/>
                <a:gd name="T22" fmla="*/ 21 w 216"/>
                <a:gd name="T23" fmla="*/ 130 h 372"/>
                <a:gd name="T24" fmla="*/ 21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89" name="Freeform 376"/>
            <p:cNvSpPr>
              <a:spLocks/>
            </p:cNvSpPr>
            <p:nvPr/>
          </p:nvSpPr>
          <p:spPr bwMode="auto">
            <a:xfrm>
              <a:off x="5280" y="3139"/>
              <a:ext cx="10" cy="324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90" name="Freeform 377"/>
            <p:cNvSpPr>
              <a:spLocks/>
            </p:cNvSpPr>
            <p:nvPr/>
          </p:nvSpPr>
          <p:spPr bwMode="auto">
            <a:xfrm>
              <a:off x="5324" y="3139"/>
              <a:ext cx="72" cy="324"/>
            </a:xfrm>
            <a:custGeom>
              <a:avLst/>
              <a:gdLst>
                <a:gd name="T0" fmla="*/ 21 w 217"/>
                <a:gd name="T1" fmla="*/ 165 h 372"/>
                <a:gd name="T2" fmla="*/ 3 w 217"/>
                <a:gd name="T3" fmla="*/ 165 h 372"/>
                <a:gd name="T4" fmla="*/ 3 w 217"/>
                <a:gd name="T5" fmla="*/ 260 h 372"/>
                <a:gd name="T6" fmla="*/ 21 w 217"/>
                <a:gd name="T7" fmla="*/ 260 h 372"/>
                <a:gd name="T8" fmla="*/ 24 w 217"/>
                <a:gd name="T9" fmla="*/ 282 h 372"/>
                <a:gd name="T10" fmla="*/ 0 w 217"/>
                <a:gd name="T11" fmla="*/ 282 h 372"/>
                <a:gd name="T12" fmla="*/ 0 w 217"/>
                <a:gd name="T13" fmla="*/ 0 h 372"/>
                <a:gd name="T14" fmla="*/ 24 w 217"/>
                <a:gd name="T15" fmla="*/ 0 h 372"/>
                <a:gd name="T16" fmla="*/ 21 w 217"/>
                <a:gd name="T17" fmla="*/ 21 h 372"/>
                <a:gd name="T18" fmla="*/ 3 w 217"/>
                <a:gd name="T19" fmla="*/ 21 h 372"/>
                <a:gd name="T20" fmla="*/ 3 w 217"/>
                <a:gd name="T21" fmla="*/ 130 h 372"/>
                <a:gd name="T22" fmla="*/ 21 w 217"/>
                <a:gd name="T23" fmla="*/ 130 h 372"/>
                <a:gd name="T24" fmla="*/ 21 w 217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91" name="Freeform 378"/>
            <p:cNvSpPr>
              <a:spLocks/>
            </p:cNvSpPr>
            <p:nvPr/>
          </p:nvSpPr>
          <p:spPr bwMode="auto">
            <a:xfrm>
              <a:off x="5386" y="3139"/>
              <a:ext cx="10" cy="324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92" name="Freeform 379"/>
            <p:cNvSpPr>
              <a:spLocks/>
            </p:cNvSpPr>
            <p:nvPr/>
          </p:nvSpPr>
          <p:spPr bwMode="auto">
            <a:xfrm>
              <a:off x="5008" y="2721"/>
              <a:ext cx="72" cy="324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93" name="Freeform 380"/>
            <p:cNvSpPr>
              <a:spLocks/>
            </p:cNvSpPr>
            <p:nvPr/>
          </p:nvSpPr>
          <p:spPr bwMode="auto">
            <a:xfrm>
              <a:off x="5008" y="2721"/>
              <a:ext cx="10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94" name="Freeform 381"/>
            <p:cNvSpPr>
              <a:spLocks/>
            </p:cNvSpPr>
            <p:nvPr/>
          </p:nvSpPr>
          <p:spPr bwMode="auto">
            <a:xfrm>
              <a:off x="4903" y="2721"/>
              <a:ext cx="71" cy="324"/>
            </a:xfrm>
            <a:custGeom>
              <a:avLst/>
              <a:gdLst>
                <a:gd name="T0" fmla="*/ 3 w 216"/>
                <a:gd name="T1" fmla="*/ 163 h 373"/>
                <a:gd name="T2" fmla="*/ 20 w 216"/>
                <a:gd name="T3" fmla="*/ 163 h 373"/>
                <a:gd name="T4" fmla="*/ 20 w 216"/>
                <a:gd name="T5" fmla="*/ 260 h 373"/>
                <a:gd name="T6" fmla="*/ 3 w 216"/>
                <a:gd name="T7" fmla="*/ 260 h 373"/>
                <a:gd name="T8" fmla="*/ 0 w 216"/>
                <a:gd name="T9" fmla="*/ 281 h 373"/>
                <a:gd name="T10" fmla="*/ 23 w 216"/>
                <a:gd name="T11" fmla="*/ 281 h 373"/>
                <a:gd name="T12" fmla="*/ 23 w 216"/>
                <a:gd name="T13" fmla="*/ 0 h 373"/>
                <a:gd name="T14" fmla="*/ 0 w 216"/>
                <a:gd name="T15" fmla="*/ 0 h 373"/>
                <a:gd name="T16" fmla="*/ 3 w 216"/>
                <a:gd name="T17" fmla="*/ 22 h 373"/>
                <a:gd name="T18" fmla="*/ 20 w 216"/>
                <a:gd name="T19" fmla="*/ 22 h 373"/>
                <a:gd name="T20" fmla="*/ 20 w 216"/>
                <a:gd name="T21" fmla="*/ 129 h 373"/>
                <a:gd name="T22" fmla="*/ 3 w 216"/>
                <a:gd name="T23" fmla="*/ 129 h 373"/>
                <a:gd name="T24" fmla="*/ 3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95" name="Freeform 382"/>
            <p:cNvSpPr>
              <a:spLocks/>
            </p:cNvSpPr>
            <p:nvPr/>
          </p:nvSpPr>
          <p:spPr bwMode="auto">
            <a:xfrm>
              <a:off x="4903" y="2721"/>
              <a:ext cx="9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96" name="Freeform 383"/>
            <p:cNvSpPr>
              <a:spLocks/>
            </p:cNvSpPr>
            <p:nvPr/>
          </p:nvSpPr>
          <p:spPr bwMode="auto">
            <a:xfrm>
              <a:off x="4799" y="2721"/>
              <a:ext cx="72" cy="324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97" name="Freeform 384"/>
            <p:cNvSpPr>
              <a:spLocks/>
            </p:cNvSpPr>
            <p:nvPr/>
          </p:nvSpPr>
          <p:spPr bwMode="auto">
            <a:xfrm>
              <a:off x="4799" y="2721"/>
              <a:ext cx="10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98" name="Freeform 385"/>
            <p:cNvSpPr>
              <a:spLocks/>
            </p:cNvSpPr>
            <p:nvPr/>
          </p:nvSpPr>
          <p:spPr bwMode="auto">
            <a:xfrm>
              <a:off x="4903" y="3139"/>
              <a:ext cx="71" cy="324"/>
            </a:xfrm>
            <a:custGeom>
              <a:avLst/>
              <a:gdLst>
                <a:gd name="T0" fmla="*/ 3 w 216"/>
                <a:gd name="T1" fmla="*/ 165 h 372"/>
                <a:gd name="T2" fmla="*/ 20 w 216"/>
                <a:gd name="T3" fmla="*/ 165 h 372"/>
                <a:gd name="T4" fmla="*/ 20 w 216"/>
                <a:gd name="T5" fmla="*/ 260 h 372"/>
                <a:gd name="T6" fmla="*/ 3 w 216"/>
                <a:gd name="T7" fmla="*/ 260 h 372"/>
                <a:gd name="T8" fmla="*/ 0 w 216"/>
                <a:gd name="T9" fmla="*/ 282 h 372"/>
                <a:gd name="T10" fmla="*/ 23 w 216"/>
                <a:gd name="T11" fmla="*/ 282 h 372"/>
                <a:gd name="T12" fmla="*/ 23 w 216"/>
                <a:gd name="T13" fmla="*/ 0 h 372"/>
                <a:gd name="T14" fmla="*/ 0 w 216"/>
                <a:gd name="T15" fmla="*/ 0 h 372"/>
                <a:gd name="T16" fmla="*/ 3 w 216"/>
                <a:gd name="T17" fmla="*/ 21 h 372"/>
                <a:gd name="T18" fmla="*/ 20 w 216"/>
                <a:gd name="T19" fmla="*/ 21 h 372"/>
                <a:gd name="T20" fmla="*/ 20 w 216"/>
                <a:gd name="T21" fmla="*/ 130 h 372"/>
                <a:gd name="T22" fmla="*/ 3 w 216"/>
                <a:gd name="T23" fmla="*/ 130 h 372"/>
                <a:gd name="T24" fmla="*/ 3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99" name="Freeform 386"/>
            <p:cNvSpPr>
              <a:spLocks/>
            </p:cNvSpPr>
            <p:nvPr/>
          </p:nvSpPr>
          <p:spPr bwMode="auto">
            <a:xfrm>
              <a:off x="4903" y="3139"/>
              <a:ext cx="9" cy="324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200" name="Freeform 387"/>
            <p:cNvSpPr>
              <a:spLocks/>
            </p:cNvSpPr>
            <p:nvPr/>
          </p:nvSpPr>
          <p:spPr bwMode="auto">
            <a:xfrm>
              <a:off x="4799" y="3139"/>
              <a:ext cx="72" cy="324"/>
            </a:xfrm>
            <a:custGeom>
              <a:avLst/>
              <a:gdLst>
                <a:gd name="T0" fmla="*/ 3 w 215"/>
                <a:gd name="T1" fmla="*/ 165 h 372"/>
                <a:gd name="T2" fmla="*/ 21 w 215"/>
                <a:gd name="T3" fmla="*/ 165 h 372"/>
                <a:gd name="T4" fmla="*/ 21 w 215"/>
                <a:gd name="T5" fmla="*/ 260 h 372"/>
                <a:gd name="T6" fmla="*/ 3 w 215"/>
                <a:gd name="T7" fmla="*/ 260 h 372"/>
                <a:gd name="T8" fmla="*/ 0 w 215"/>
                <a:gd name="T9" fmla="*/ 282 h 372"/>
                <a:gd name="T10" fmla="*/ 24 w 215"/>
                <a:gd name="T11" fmla="*/ 282 h 372"/>
                <a:gd name="T12" fmla="*/ 24 w 215"/>
                <a:gd name="T13" fmla="*/ 0 h 372"/>
                <a:gd name="T14" fmla="*/ 0 w 215"/>
                <a:gd name="T15" fmla="*/ 0 h 372"/>
                <a:gd name="T16" fmla="*/ 3 w 215"/>
                <a:gd name="T17" fmla="*/ 21 h 372"/>
                <a:gd name="T18" fmla="*/ 21 w 215"/>
                <a:gd name="T19" fmla="*/ 21 h 372"/>
                <a:gd name="T20" fmla="*/ 21 w 215"/>
                <a:gd name="T21" fmla="*/ 130 h 372"/>
                <a:gd name="T22" fmla="*/ 3 w 215"/>
                <a:gd name="T23" fmla="*/ 130 h 372"/>
                <a:gd name="T24" fmla="*/ 3 w 215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201" name="Freeform 388"/>
            <p:cNvSpPr>
              <a:spLocks/>
            </p:cNvSpPr>
            <p:nvPr/>
          </p:nvSpPr>
          <p:spPr bwMode="auto">
            <a:xfrm>
              <a:off x="4799" y="3139"/>
              <a:ext cx="10" cy="324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202" name="Rectangle 389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203" name="Rectangle 390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204" name="Rectangle 391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205" name="Rectangle 392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206" name="Rectangle 393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207" name="Rectangle 394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208" name="Freeform 395"/>
            <p:cNvSpPr>
              <a:spLocks/>
            </p:cNvSpPr>
            <p:nvPr/>
          </p:nvSpPr>
          <p:spPr bwMode="auto">
            <a:xfrm>
              <a:off x="4986" y="2736"/>
              <a:ext cx="12" cy="37"/>
            </a:xfrm>
            <a:custGeom>
              <a:avLst/>
              <a:gdLst>
                <a:gd name="T0" fmla="*/ 2 w 37"/>
                <a:gd name="T1" fmla="*/ 36 h 38"/>
                <a:gd name="T2" fmla="*/ 3 w 37"/>
                <a:gd name="T3" fmla="*/ 34 h 38"/>
                <a:gd name="T4" fmla="*/ 3 w 37"/>
                <a:gd name="T5" fmla="*/ 30 h 38"/>
                <a:gd name="T6" fmla="*/ 4 w 37"/>
                <a:gd name="T7" fmla="*/ 23 h 38"/>
                <a:gd name="T8" fmla="*/ 4 w 37"/>
                <a:gd name="T9" fmla="*/ 19 h 38"/>
                <a:gd name="T10" fmla="*/ 4 w 37"/>
                <a:gd name="T11" fmla="*/ 12 h 38"/>
                <a:gd name="T12" fmla="*/ 3 w 37"/>
                <a:gd name="T13" fmla="*/ 5 h 38"/>
                <a:gd name="T14" fmla="*/ 3 w 37"/>
                <a:gd name="T15" fmla="*/ 1 h 38"/>
                <a:gd name="T16" fmla="*/ 2 w 37"/>
                <a:gd name="T17" fmla="*/ 0 h 38"/>
                <a:gd name="T18" fmla="*/ 1 w 37"/>
                <a:gd name="T19" fmla="*/ 1 h 38"/>
                <a:gd name="T20" fmla="*/ 1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23 h 38"/>
                <a:gd name="T28" fmla="*/ 1 w 37"/>
                <a:gd name="T29" fmla="*/ 30 h 38"/>
                <a:gd name="T30" fmla="*/ 1 w 37"/>
                <a:gd name="T31" fmla="*/ 34 h 38"/>
                <a:gd name="T32" fmla="*/ 2 w 37"/>
                <a:gd name="T33" fmla="*/ 36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5" name="Группа 629"/>
          <p:cNvGrpSpPr>
            <a:grpSpLocks/>
          </p:cNvGrpSpPr>
          <p:nvPr/>
        </p:nvGrpSpPr>
        <p:grpSpPr bwMode="auto">
          <a:xfrm>
            <a:off x="4478393" y="3669114"/>
            <a:ext cx="249072" cy="269899"/>
            <a:chOff x="142483" y="3760971"/>
            <a:chExt cx="346075" cy="386605"/>
          </a:xfrm>
        </p:grpSpPr>
        <p:sp>
          <p:nvSpPr>
            <p:cNvPr id="210" name="Line 281"/>
            <p:cNvSpPr>
              <a:spLocks noChangeShapeType="1"/>
            </p:cNvSpPr>
            <p:nvPr/>
          </p:nvSpPr>
          <p:spPr bwMode="auto">
            <a:xfrm>
              <a:off x="203673" y="3847248"/>
              <a:ext cx="0" cy="3003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586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Tx/>
                <a:buNone/>
                <a:tabLst/>
                <a:defRPr/>
              </a:pPr>
              <a:endPara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11" name="Freeform 285"/>
            <p:cNvSpPr>
              <a:spLocks/>
            </p:cNvSpPr>
            <p:nvPr/>
          </p:nvSpPr>
          <p:spPr bwMode="auto">
            <a:xfrm>
              <a:off x="198223" y="3795140"/>
              <a:ext cx="270456" cy="228326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2147483647 h 159"/>
                <a:gd name="T4" fmla="*/ 2147483647 w 291"/>
                <a:gd name="T5" fmla="*/ 2147483647 h 159"/>
                <a:gd name="T6" fmla="*/ 2147483647 w 291"/>
                <a:gd name="T7" fmla="*/ 2147483647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pPr marL="0" marR="0" lvl="0" indent="0" algn="l" defTabSz="9586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12" name="Text Box 286"/>
            <p:cNvSpPr txBox="1">
              <a:spLocks noChangeArrowheads="1"/>
            </p:cNvSpPr>
            <p:nvPr/>
          </p:nvSpPr>
          <p:spPr bwMode="auto">
            <a:xfrm>
              <a:off x="142483" y="3760971"/>
              <a:ext cx="346075" cy="2309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13933" tIns="56967" rIns="113933" bIns="56967">
              <a:spAutoFit/>
            </a:bodyPr>
            <a:lstStyle/>
            <a:p>
              <a:pPr marL="0" marR="0" lvl="0" indent="0" algn="ctr" defTabSz="77057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sp>
        <p:nvSpPr>
          <p:cNvPr id="209" name="Text Box 182"/>
          <p:cNvSpPr txBox="1">
            <a:spLocks noChangeArrowheads="1"/>
          </p:cNvSpPr>
          <p:nvPr/>
        </p:nvSpPr>
        <p:spPr bwMode="auto">
          <a:xfrm>
            <a:off x="2318378" y="1223147"/>
            <a:ext cx="975535" cy="257284"/>
          </a:xfrm>
          <a:prstGeom prst="rect">
            <a:avLst/>
          </a:prstGeom>
          <a:solidFill>
            <a:srgbClr val="FFFF00"/>
          </a:solidFill>
          <a:ln/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71919" tIns="35958" rIns="71919" bIns="35958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п.Новоорск</a:t>
            </a:r>
            <a:endParaRPr kumimoji="0" lang="ru-RU" alt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7" name="TextBox 10"/>
          <p:cNvSpPr txBox="1"/>
          <p:nvPr/>
        </p:nvSpPr>
        <p:spPr>
          <a:xfrm>
            <a:off x="630454" y="1005126"/>
            <a:ext cx="122413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Новоорский район</a:t>
            </a:r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1466850" y="2667000"/>
            <a:ext cx="5686425" cy="2705100"/>
          </a:xfrm>
          <a:custGeom>
            <a:avLst/>
            <a:gdLst>
              <a:gd name="connsiteX0" fmla="*/ 266700 w 5686425"/>
              <a:gd name="connsiteY0" fmla="*/ 904875 h 2705100"/>
              <a:gd name="connsiteX1" fmla="*/ 1409700 w 5686425"/>
              <a:gd name="connsiteY1" fmla="*/ 104775 h 2705100"/>
              <a:gd name="connsiteX2" fmla="*/ 2038350 w 5686425"/>
              <a:gd name="connsiteY2" fmla="*/ 704850 h 2705100"/>
              <a:gd name="connsiteX3" fmla="*/ 2457450 w 5686425"/>
              <a:gd name="connsiteY3" fmla="*/ 0 h 2705100"/>
              <a:gd name="connsiteX4" fmla="*/ 2952750 w 5686425"/>
              <a:gd name="connsiteY4" fmla="*/ 504825 h 2705100"/>
              <a:gd name="connsiteX5" fmla="*/ 4391025 w 5686425"/>
              <a:gd name="connsiteY5" fmla="*/ 171450 h 2705100"/>
              <a:gd name="connsiteX6" fmla="*/ 5686425 w 5686425"/>
              <a:gd name="connsiteY6" fmla="*/ 1209675 h 2705100"/>
              <a:gd name="connsiteX7" fmla="*/ 4248150 w 5686425"/>
              <a:gd name="connsiteY7" fmla="*/ 2705100 h 2705100"/>
              <a:gd name="connsiteX8" fmla="*/ 2371725 w 5686425"/>
              <a:gd name="connsiteY8" fmla="*/ 1847850 h 2705100"/>
              <a:gd name="connsiteX9" fmla="*/ 0 w 5686425"/>
              <a:gd name="connsiteY9" fmla="*/ 1038225 h 2705100"/>
              <a:gd name="connsiteX10" fmla="*/ 266700 w 5686425"/>
              <a:gd name="connsiteY10" fmla="*/ 904875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686425" h="2705100">
                <a:moveTo>
                  <a:pt x="266700" y="904875"/>
                </a:moveTo>
                <a:lnTo>
                  <a:pt x="1409700" y="104775"/>
                </a:lnTo>
                <a:lnTo>
                  <a:pt x="2038350" y="704850"/>
                </a:lnTo>
                <a:lnTo>
                  <a:pt x="2457450" y="0"/>
                </a:lnTo>
                <a:lnTo>
                  <a:pt x="2952750" y="504825"/>
                </a:lnTo>
                <a:lnTo>
                  <a:pt x="4391025" y="171450"/>
                </a:lnTo>
                <a:lnTo>
                  <a:pt x="5686425" y="1209675"/>
                </a:lnTo>
                <a:lnTo>
                  <a:pt x="4248150" y="2705100"/>
                </a:lnTo>
                <a:lnTo>
                  <a:pt x="2371725" y="1847850"/>
                </a:lnTo>
                <a:lnTo>
                  <a:pt x="0" y="1038225"/>
                </a:lnTo>
                <a:lnTo>
                  <a:pt x="266700" y="904875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13" name="новоорск)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412910" y="946422"/>
            <a:ext cx="2731090" cy="224473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18" name="TextBox 217"/>
          <p:cNvSpPr txBox="1"/>
          <p:nvPr/>
        </p:nvSpPr>
        <p:spPr>
          <a:xfrm>
            <a:off x="-3308" y="6163026"/>
            <a:ext cx="2285984" cy="707886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solidFill>
              <a:schemeClr val="tx1"/>
            </a:solidFill>
          </a:ln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16:00 25.02.2021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исп. ЦУКС ГУ МЧС по Оренбургской области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АРМ № 9 </a:t>
            </a:r>
            <a:r>
              <a:rPr kumimoji="0" lang="ru-RU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Зыряева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Ю.С.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тел. 3650-2419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использовались: АИУС РСЧС,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Google Earth</a:t>
            </a:r>
          </a:p>
        </p:txBody>
      </p:sp>
      <p:grpSp>
        <p:nvGrpSpPr>
          <p:cNvPr id="6" name="Группа 218"/>
          <p:cNvGrpSpPr/>
          <p:nvPr/>
        </p:nvGrpSpPr>
        <p:grpSpPr>
          <a:xfrm>
            <a:off x="6888054" y="5116278"/>
            <a:ext cx="2602103" cy="1750645"/>
            <a:chOff x="6888054" y="5116278"/>
            <a:chExt cx="2602103" cy="1750645"/>
          </a:xfrm>
        </p:grpSpPr>
        <p:sp>
          <p:nvSpPr>
            <p:cNvPr id="220" name="Text Box 97"/>
            <p:cNvSpPr txBox="1">
              <a:spLocks noChangeArrowheads="1"/>
            </p:cNvSpPr>
            <p:nvPr/>
          </p:nvSpPr>
          <p:spPr bwMode="auto">
            <a:xfrm>
              <a:off x="7057392" y="6207332"/>
              <a:ext cx="1460939" cy="1984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2" tIns="63992" rIns="127982" bIns="63992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5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4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7" name="Группа 306"/>
            <p:cNvGrpSpPr/>
            <p:nvPr/>
          </p:nvGrpSpPr>
          <p:grpSpPr>
            <a:xfrm>
              <a:off x="6888054" y="5116290"/>
              <a:ext cx="2602103" cy="1750648"/>
              <a:chOff x="9401428" y="3528492"/>
              <a:chExt cx="2977611" cy="3327498"/>
            </a:xfrm>
          </p:grpSpPr>
          <p:grpSp>
            <p:nvGrpSpPr>
              <p:cNvPr id="8" name="Группа 1145"/>
              <p:cNvGrpSpPr/>
              <p:nvPr/>
            </p:nvGrpSpPr>
            <p:grpSpPr>
              <a:xfrm>
                <a:off x="9401428" y="3528492"/>
                <a:ext cx="2977611" cy="3327498"/>
                <a:chOff x="6759625" y="4893992"/>
                <a:chExt cx="2425033" cy="1971674"/>
              </a:xfrm>
            </p:grpSpPr>
            <p:sp>
              <p:nvSpPr>
                <p:cNvPr id="323" name="Rectangle 93"/>
                <p:cNvSpPr>
                  <a:spLocks noChangeArrowheads="1"/>
                </p:cNvSpPr>
                <p:nvPr/>
              </p:nvSpPr>
              <p:spPr bwMode="auto">
                <a:xfrm>
                  <a:off x="6759625" y="4918615"/>
                  <a:ext cx="2096871" cy="192156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altLang="ru-RU" sz="675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4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197788" y="4893992"/>
                  <a:ext cx="1606383" cy="26254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85" tIns="63994" rIns="127985" bIns="63994">
                  <a:spAutoFit/>
                </a:bodyPr>
                <a:lstStyle>
                  <a:lvl1pPr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marL="0" marR="0" lvl="0" indent="0" algn="l" defTabSz="127952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altLang="ru-RU" sz="675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Arial" panose="020B0604020202020204" pitchFamily="34" charset="0"/>
                    </a:rPr>
                    <a:t>Условные обозначения</a:t>
                  </a:r>
                </a:p>
              </p:txBody>
            </p:sp>
            <p:sp>
              <p:nvSpPr>
                <p:cNvPr id="325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187581" y="6232909"/>
                  <a:ext cx="1609849" cy="26254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85" tIns="63994" rIns="127985" bIns="63994">
                  <a:spAutoFit/>
                </a:bodyPr>
                <a:lstStyle>
                  <a:lvl1pPr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marL="0" marR="0" lvl="0" indent="0" algn="l" defTabSz="127952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altLang="ru-RU" sz="675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6" name="TextBox 10"/>
                <p:cNvSpPr txBox="1"/>
                <p:nvPr/>
              </p:nvSpPr>
              <p:spPr>
                <a:xfrm>
                  <a:off x="6814224" y="6637475"/>
                  <a:ext cx="919351" cy="220980"/>
                </a:xfrm>
                <a:prstGeom prst="rect">
                  <a:avLst/>
                </a:prstGeom>
                <a:solidFill>
                  <a:schemeClr val="bg1"/>
                </a:solidFill>
                <a:effectLst>
                  <a:softEdge rad="63500"/>
                </a:effectLst>
              </p:spPr>
              <p:txBody>
                <a:bodyPr wrap="square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7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675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г.Орск</a:t>
                  </a:r>
                  <a:endParaRPr kumimoji="0" lang="ru-RU" sz="675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7" name="Прямоугольник 326"/>
                <p:cNvSpPr/>
                <p:nvPr/>
              </p:nvSpPr>
              <p:spPr>
                <a:xfrm>
                  <a:off x="6821544" y="6110531"/>
                  <a:ext cx="527227" cy="138165"/>
                </a:xfrm>
                <a:prstGeom prst="rect">
                  <a:avLst/>
                </a:prstGeom>
                <a:solidFill>
                  <a:srgbClr val="FFFF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675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321/20</a:t>
                  </a:r>
                </a:p>
              </p:txBody>
            </p:sp>
            <p:sp>
              <p:nvSpPr>
                <p:cNvPr id="328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308981" y="6603122"/>
                  <a:ext cx="1831079" cy="26254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85" tIns="63994" rIns="127985" bIns="63994">
                  <a:spAutoFit/>
                </a:bodyPr>
                <a:lstStyle>
                  <a:lvl1pPr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marL="0" marR="0" lvl="0" indent="0" algn="l" defTabSz="127952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altLang="ru-RU" sz="675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Arial" panose="020B0604020202020204" pitchFamily="34" charset="0"/>
                    </a:rPr>
                    <a:t>- муниципальное образование</a:t>
                  </a:r>
                </a:p>
              </p:txBody>
            </p:sp>
            <p:sp>
              <p:nvSpPr>
                <p:cNvPr id="329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254310" y="5904606"/>
                  <a:ext cx="1896493" cy="26254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85" tIns="63994" rIns="127985" bIns="63994">
                  <a:spAutoFit/>
                </a:bodyPr>
                <a:lstStyle>
                  <a:lvl1pPr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marL="0" marR="0" lvl="0" indent="0" algn="l" defTabSz="127952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altLang="ru-RU" sz="675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Arial" panose="020B0604020202020204" pitchFamily="34" charset="0"/>
                    </a:rPr>
                    <a:t> - линии электропередач 110 кВт</a:t>
                  </a:r>
                </a:p>
              </p:txBody>
            </p:sp>
            <p:cxnSp>
              <p:nvCxnSpPr>
                <p:cNvPr id="330" name="Прямая соединительная линия 329"/>
                <p:cNvCxnSpPr/>
                <p:nvPr/>
              </p:nvCxnSpPr>
              <p:spPr>
                <a:xfrm>
                  <a:off x="6955007" y="5999758"/>
                  <a:ext cx="275997" cy="0"/>
                </a:xfrm>
                <a:prstGeom prst="line">
                  <a:avLst/>
                </a:prstGeom>
                <a:ln w="381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31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286006" y="6092783"/>
                  <a:ext cx="1898652" cy="26254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127985" tIns="63994" rIns="127985" bIns="63994">
                  <a:spAutoFit/>
                </a:bodyPr>
                <a:lstStyle>
                  <a:lvl1pPr defTabSz="1279525"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defTabSz="1279525"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defTabSz="1279525"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defTabSz="1279525"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defTabSz="1279525"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marL="0" marR="0" lvl="0" indent="0" algn="l" defTabSz="127952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altLang="ru-RU" sz="675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Arial" charset="0"/>
                    </a:rPr>
                    <a:t>- </a:t>
                  </a:r>
                  <a:r>
                    <a:rPr kumimoji="0" lang="ru-RU" altLang="ru-RU" sz="675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Arial" panose="020B0604020202020204" pitchFamily="34" charset="0"/>
                    </a:rPr>
                    <a:t>протяженность ЛЭП/ТП (шт.)</a:t>
                  </a:r>
                </a:p>
              </p:txBody>
            </p:sp>
          </p:grpSp>
          <p:sp>
            <p:nvSpPr>
              <p:cNvPr id="319" name="Скругленный прямоугольник 318"/>
              <p:cNvSpPr/>
              <p:nvPr/>
            </p:nvSpPr>
            <p:spPr>
              <a:xfrm>
                <a:off x="9661923" y="6214698"/>
                <a:ext cx="282820" cy="225201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675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60%</a:t>
                </a:r>
              </a:p>
            </p:txBody>
          </p:sp>
          <p:sp>
            <p:nvSpPr>
              <p:cNvPr id="320" name="Text Box 97"/>
              <p:cNvSpPr txBox="1">
                <a:spLocks noChangeArrowheads="1"/>
              </p:cNvSpPr>
              <p:nvPr/>
            </p:nvSpPr>
            <p:spPr bwMode="auto">
              <a:xfrm>
                <a:off x="10113052" y="6153650"/>
                <a:ext cx="2046139" cy="351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80200" tIns="40101" rIns="80200" bIns="40101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l" defTabSz="8016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altLang="ru-RU" sz="675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Arial" panose="020B0604020202020204" pitchFamily="34" charset="0"/>
                  </a:rPr>
                  <a:t> - износ электроэнергетических систем </a:t>
                </a:r>
              </a:p>
            </p:txBody>
          </p:sp>
          <p:sp>
            <p:nvSpPr>
              <p:cNvPr id="321" name="Прямоугольник 320"/>
              <p:cNvSpPr/>
              <p:nvPr/>
            </p:nvSpPr>
            <p:spPr>
              <a:xfrm>
                <a:off x="9477456" y="5946998"/>
                <a:ext cx="658385" cy="197832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1" tIns="34286" rIns="68571" bIns="34286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675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Times New Roman" panose="02020603050405020304" pitchFamily="18" charset="0"/>
                  </a:rPr>
                  <a:t>19/330</a:t>
                </a:r>
              </a:p>
            </p:txBody>
          </p:sp>
          <p:sp>
            <p:nvSpPr>
              <p:cNvPr id="322" name="Text Box 97"/>
              <p:cNvSpPr txBox="1">
                <a:spLocks noChangeArrowheads="1"/>
              </p:cNvSpPr>
              <p:nvPr/>
            </p:nvSpPr>
            <p:spPr bwMode="auto">
              <a:xfrm>
                <a:off x="10063858" y="5864760"/>
                <a:ext cx="1648083" cy="4430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73" tIns="63988" rIns="127973" bIns="63988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l" defTabSz="127952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altLang="ru-RU" sz="675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Arial" panose="020B0604020202020204" pitchFamily="34" charset="0"/>
                  </a:rPr>
                  <a:t>- кол-во домов /населения</a:t>
                </a:r>
              </a:p>
            </p:txBody>
          </p:sp>
        </p:grpSp>
        <p:sp>
          <p:nvSpPr>
            <p:cNvPr id="222" name="Text Box 97"/>
            <p:cNvSpPr txBox="1">
              <a:spLocks noChangeArrowheads="1"/>
            </p:cNvSpPr>
            <p:nvPr/>
          </p:nvSpPr>
          <p:spPr bwMode="auto">
            <a:xfrm>
              <a:off x="7401726" y="5253615"/>
              <a:ext cx="1506131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5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67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Arial" panose="020B0604020202020204" pitchFamily="34" charset="0"/>
                </a:rPr>
                <a:t>- температура, град С</a:t>
              </a:r>
            </a:p>
          </p:txBody>
        </p:sp>
        <p:sp>
          <p:nvSpPr>
            <p:cNvPr id="223" name="TextBox 23"/>
            <p:cNvSpPr txBox="1"/>
            <p:nvPr/>
          </p:nvSpPr>
          <p:spPr>
            <a:xfrm>
              <a:off x="7020651" y="5276913"/>
              <a:ext cx="383894" cy="219291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25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-20</a:t>
              </a:r>
              <a:endParaRPr kumimoji="0" lang="ru-RU" sz="825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4" name="TextBox 23"/>
            <p:cNvSpPr txBox="1"/>
            <p:nvPr/>
          </p:nvSpPr>
          <p:spPr>
            <a:xfrm>
              <a:off x="7032240" y="5431475"/>
              <a:ext cx="372305" cy="219291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25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225" name="Text Box 97"/>
            <p:cNvSpPr txBox="1">
              <a:spLocks noChangeArrowheads="1"/>
            </p:cNvSpPr>
            <p:nvPr/>
          </p:nvSpPr>
          <p:spPr bwMode="auto">
            <a:xfrm>
              <a:off x="7401726" y="5421574"/>
              <a:ext cx="1018906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5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67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Arial" panose="020B0604020202020204" pitchFamily="34" charset="0"/>
                </a:rPr>
                <a:t>- порывы ветра, м/с</a:t>
              </a:r>
            </a:p>
          </p:txBody>
        </p:sp>
        <p:grpSp>
          <p:nvGrpSpPr>
            <p:cNvPr id="9" name="Группа 629"/>
            <p:cNvGrpSpPr>
              <a:grpSpLocks/>
            </p:cNvGrpSpPr>
            <p:nvPr/>
          </p:nvGrpSpPr>
          <p:grpSpPr bwMode="auto">
            <a:xfrm>
              <a:off x="7219564" y="5637572"/>
              <a:ext cx="346075" cy="151307"/>
              <a:chOff x="142483" y="3760971"/>
              <a:chExt cx="346075" cy="386605"/>
            </a:xfrm>
          </p:grpSpPr>
          <p:sp>
            <p:nvSpPr>
              <p:cNvPr id="315" name="Line 281"/>
              <p:cNvSpPr>
                <a:spLocks noChangeShapeType="1"/>
              </p:cNvSpPr>
              <p:nvPr/>
            </p:nvSpPr>
            <p:spPr bwMode="auto">
              <a:xfrm>
                <a:off x="203673" y="3847248"/>
                <a:ext cx="0" cy="30032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9588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ct val="100000"/>
                  <a:buFontTx/>
                  <a:buNone/>
                  <a:tabLst/>
                  <a:defRPr/>
                </a:pPr>
                <a:endParaRPr kumimoji="0" lang="ru-RU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316" name="Freeform 285"/>
              <p:cNvSpPr>
                <a:spLocks/>
              </p:cNvSpPr>
              <p:nvPr/>
            </p:nvSpPr>
            <p:spPr bwMode="auto">
              <a:xfrm>
                <a:off x="198223" y="3795140"/>
                <a:ext cx="270456" cy="228326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2147483647 h 159"/>
                  <a:gd name="T4" fmla="*/ 2147483647 w 291"/>
                  <a:gd name="T5" fmla="*/ 2147483647 h 159"/>
                  <a:gd name="T6" fmla="*/ 2147483647 w 291"/>
                  <a:gd name="T7" fmla="*/ 2147483647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pPr marL="0" marR="0" lvl="0" indent="0" algn="l" defTabSz="9588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317" name="Text Box 286"/>
              <p:cNvSpPr txBox="1">
                <a:spLocks noChangeArrowheads="1"/>
              </p:cNvSpPr>
              <p:nvPr/>
            </p:nvSpPr>
            <p:spPr bwMode="auto">
              <a:xfrm>
                <a:off x="142483" y="3760971"/>
                <a:ext cx="346075" cy="3384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85450" tIns="42725" rIns="85450" bIns="42725">
                <a:spAutoFit/>
              </a:bodyPr>
              <a:lstStyle/>
              <a:p>
                <a:pPr marL="0" marR="0" lvl="0" indent="0" algn="ctr" defTabSz="77073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</p:grpSp>
        <p:sp>
          <p:nvSpPr>
            <p:cNvPr id="227" name="Text Box 97"/>
            <p:cNvSpPr txBox="1">
              <a:spLocks noChangeArrowheads="1"/>
            </p:cNvSpPr>
            <p:nvPr/>
          </p:nvSpPr>
          <p:spPr bwMode="auto">
            <a:xfrm>
              <a:off x="7361881" y="5589192"/>
              <a:ext cx="1716335" cy="2008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94" tIns="47999" rIns="95994" bIns="47999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5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67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Arial" panose="020B0604020202020204" pitchFamily="34" charset="0"/>
                </a:rPr>
                <a:t> - пожарно-спасательные формирования</a:t>
              </a:r>
            </a:p>
          </p:txBody>
        </p:sp>
        <p:grpSp>
          <p:nvGrpSpPr>
            <p:cNvPr id="10" name="Group 316"/>
            <p:cNvGrpSpPr>
              <a:grpSpLocks/>
            </p:cNvGrpSpPr>
            <p:nvPr/>
          </p:nvGrpSpPr>
          <p:grpSpPr bwMode="auto">
            <a:xfrm>
              <a:off x="7129762" y="5813190"/>
              <a:ext cx="139926" cy="111369"/>
              <a:chOff x="4727" y="2506"/>
              <a:chExt cx="706" cy="1172"/>
            </a:xfrm>
          </p:grpSpPr>
          <p:sp>
            <p:nvSpPr>
              <p:cNvPr id="237" name="Freeform 317"/>
              <p:cNvSpPr>
                <a:spLocks/>
              </p:cNvSpPr>
              <p:nvPr/>
            </p:nvSpPr>
            <p:spPr bwMode="auto">
              <a:xfrm>
                <a:off x="4727" y="3558"/>
                <a:ext cx="46" cy="120"/>
              </a:xfrm>
              <a:custGeom>
                <a:avLst/>
                <a:gdLst>
                  <a:gd name="T0" fmla="*/ 0 w 139"/>
                  <a:gd name="T1" fmla="*/ 107 h 135"/>
                  <a:gd name="T2" fmla="*/ 0 w 139"/>
                  <a:gd name="T3" fmla="*/ 73 h 135"/>
                  <a:gd name="T4" fmla="*/ 5 w 139"/>
                  <a:gd name="T5" fmla="*/ 73 h 135"/>
                  <a:gd name="T6" fmla="*/ 5 w 139"/>
                  <a:gd name="T7" fmla="*/ 37 h 135"/>
                  <a:gd name="T8" fmla="*/ 10 w 139"/>
                  <a:gd name="T9" fmla="*/ 37 h 135"/>
                  <a:gd name="T10" fmla="*/ 10 w 139"/>
                  <a:gd name="T11" fmla="*/ 0 h 135"/>
                  <a:gd name="T12" fmla="*/ 15 w 139"/>
                  <a:gd name="T13" fmla="*/ 0 h 135"/>
                  <a:gd name="T14" fmla="*/ 15 w 139"/>
                  <a:gd name="T15" fmla="*/ 107 h 135"/>
                  <a:gd name="T16" fmla="*/ 0 w 139"/>
                  <a:gd name="T17" fmla="*/ 107 h 1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9"/>
                  <a:gd name="T28" fmla="*/ 0 h 135"/>
                  <a:gd name="T29" fmla="*/ 139 w 139"/>
                  <a:gd name="T30" fmla="*/ 135 h 13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9" h="135">
                    <a:moveTo>
                      <a:pt x="0" y="135"/>
                    </a:moveTo>
                    <a:lnTo>
                      <a:pt x="0" y="92"/>
                    </a:lnTo>
                    <a:lnTo>
                      <a:pt x="46" y="92"/>
                    </a:lnTo>
                    <a:lnTo>
                      <a:pt x="46" y="47"/>
                    </a:lnTo>
                    <a:lnTo>
                      <a:pt x="92" y="47"/>
                    </a:lnTo>
                    <a:lnTo>
                      <a:pt x="92" y="0"/>
                    </a:lnTo>
                    <a:lnTo>
                      <a:pt x="139" y="0"/>
                    </a:lnTo>
                    <a:lnTo>
                      <a:pt x="139" y="135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7C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38" name="Freeform 318"/>
              <p:cNvSpPr>
                <a:spLocks/>
              </p:cNvSpPr>
              <p:nvPr/>
            </p:nvSpPr>
            <p:spPr bwMode="auto">
              <a:xfrm>
                <a:off x="4773" y="2564"/>
                <a:ext cx="648" cy="1114"/>
              </a:xfrm>
              <a:custGeom>
                <a:avLst/>
                <a:gdLst>
                  <a:gd name="T0" fmla="*/ 0 w 1946"/>
                  <a:gd name="T1" fmla="*/ 971 h 1278"/>
                  <a:gd name="T2" fmla="*/ 0 w 1946"/>
                  <a:gd name="T3" fmla="*/ 78 h 1278"/>
                  <a:gd name="T4" fmla="*/ 84 w 1946"/>
                  <a:gd name="T5" fmla="*/ 78 h 1278"/>
                  <a:gd name="T6" fmla="*/ 84 w 1946"/>
                  <a:gd name="T7" fmla="*/ 71 h 1278"/>
                  <a:gd name="T8" fmla="*/ 84 w 1946"/>
                  <a:gd name="T9" fmla="*/ 62 h 1278"/>
                  <a:gd name="T10" fmla="*/ 85 w 1946"/>
                  <a:gd name="T11" fmla="*/ 55 h 1278"/>
                  <a:gd name="T12" fmla="*/ 85 w 1946"/>
                  <a:gd name="T13" fmla="*/ 48 h 1278"/>
                  <a:gd name="T14" fmla="*/ 86 w 1946"/>
                  <a:gd name="T15" fmla="*/ 42 h 1278"/>
                  <a:gd name="T16" fmla="*/ 88 w 1946"/>
                  <a:gd name="T17" fmla="*/ 35 h 1278"/>
                  <a:gd name="T18" fmla="*/ 89 w 1946"/>
                  <a:gd name="T19" fmla="*/ 29 h 1278"/>
                  <a:gd name="T20" fmla="*/ 91 w 1946"/>
                  <a:gd name="T21" fmla="*/ 23 h 1278"/>
                  <a:gd name="T22" fmla="*/ 92 w 1946"/>
                  <a:gd name="T23" fmla="*/ 18 h 1278"/>
                  <a:gd name="T24" fmla="*/ 94 w 1946"/>
                  <a:gd name="T25" fmla="*/ 14 h 1278"/>
                  <a:gd name="T26" fmla="*/ 96 w 1946"/>
                  <a:gd name="T27" fmla="*/ 10 h 1278"/>
                  <a:gd name="T28" fmla="*/ 98 w 1946"/>
                  <a:gd name="T29" fmla="*/ 6 h 1278"/>
                  <a:gd name="T30" fmla="*/ 101 w 1946"/>
                  <a:gd name="T31" fmla="*/ 3 h 1278"/>
                  <a:gd name="T32" fmla="*/ 103 w 1946"/>
                  <a:gd name="T33" fmla="*/ 3 h 1278"/>
                  <a:gd name="T34" fmla="*/ 105 w 1946"/>
                  <a:gd name="T35" fmla="*/ 0 h 1278"/>
                  <a:gd name="T36" fmla="*/ 108 w 1946"/>
                  <a:gd name="T37" fmla="*/ 0 h 1278"/>
                  <a:gd name="T38" fmla="*/ 110 w 1946"/>
                  <a:gd name="T39" fmla="*/ 0 h 1278"/>
                  <a:gd name="T40" fmla="*/ 113 w 1946"/>
                  <a:gd name="T41" fmla="*/ 3 h 1278"/>
                  <a:gd name="T42" fmla="*/ 115 w 1946"/>
                  <a:gd name="T43" fmla="*/ 3 h 1278"/>
                  <a:gd name="T44" fmla="*/ 118 w 1946"/>
                  <a:gd name="T45" fmla="*/ 6 h 1278"/>
                  <a:gd name="T46" fmla="*/ 120 w 1946"/>
                  <a:gd name="T47" fmla="*/ 10 h 1278"/>
                  <a:gd name="T48" fmla="*/ 122 w 1946"/>
                  <a:gd name="T49" fmla="*/ 14 h 1278"/>
                  <a:gd name="T50" fmla="*/ 124 w 1946"/>
                  <a:gd name="T51" fmla="*/ 18 h 1278"/>
                  <a:gd name="T52" fmla="*/ 125 w 1946"/>
                  <a:gd name="T53" fmla="*/ 23 h 1278"/>
                  <a:gd name="T54" fmla="*/ 127 w 1946"/>
                  <a:gd name="T55" fmla="*/ 29 h 1278"/>
                  <a:gd name="T56" fmla="*/ 128 w 1946"/>
                  <a:gd name="T57" fmla="*/ 35 h 1278"/>
                  <a:gd name="T58" fmla="*/ 130 w 1946"/>
                  <a:gd name="T59" fmla="*/ 42 h 1278"/>
                  <a:gd name="T60" fmla="*/ 130 w 1946"/>
                  <a:gd name="T61" fmla="*/ 48 h 1278"/>
                  <a:gd name="T62" fmla="*/ 131 w 1946"/>
                  <a:gd name="T63" fmla="*/ 55 h 1278"/>
                  <a:gd name="T64" fmla="*/ 132 w 1946"/>
                  <a:gd name="T65" fmla="*/ 62 h 1278"/>
                  <a:gd name="T66" fmla="*/ 132 w 1946"/>
                  <a:gd name="T67" fmla="*/ 71 h 1278"/>
                  <a:gd name="T68" fmla="*/ 132 w 1946"/>
                  <a:gd name="T69" fmla="*/ 78 h 1278"/>
                  <a:gd name="T70" fmla="*/ 216 w 1946"/>
                  <a:gd name="T71" fmla="*/ 78 h 1278"/>
                  <a:gd name="T72" fmla="*/ 216 w 1946"/>
                  <a:gd name="T73" fmla="*/ 970 h 1278"/>
                  <a:gd name="T74" fmla="*/ 0 w 1946"/>
                  <a:gd name="T75" fmla="*/ 971 h 127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946"/>
                  <a:gd name="T115" fmla="*/ 0 h 1278"/>
                  <a:gd name="T116" fmla="*/ 1946 w 1946"/>
                  <a:gd name="T117" fmla="*/ 1278 h 127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946" h="1278">
                    <a:moveTo>
                      <a:pt x="0" y="1278"/>
                    </a:moveTo>
                    <a:lnTo>
                      <a:pt x="0" y="103"/>
                    </a:lnTo>
                    <a:lnTo>
                      <a:pt x="753" y="103"/>
                    </a:lnTo>
                    <a:lnTo>
                      <a:pt x="754" y="93"/>
                    </a:lnTo>
                    <a:lnTo>
                      <a:pt x="757" y="82"/>
                    </a:lnTo>
                    <a:lnTo>
                      <a:pt x="763" y="72"/>
                    </a:lnTo>
                    <a:lnTo>
                      <a:pt x="769" y="63"/>
                    </a:lnTo>
                    <a:lnTo>
                      <a:pt x="779" y="55"/>
                    </a:lnTo>
                    <a:lnTo>
                      <a:pt x="790" y="46"/>
                    </a:lnTo>
                    <a:lnTo>
                      <a:pt x="803" y="38"/>
                    </a:lnTo>
                    <a:lnTo>
                      <a:pt x="817" y="30"/>
                    </a:lnTo>
                    <a:lnTo>
                      <a:pt x="833" y="24"/>
                    </a:lnTo>
                    <a:lnTo>
                      <a:pt x="849" y="18"/>
                    </a:lnTo>
                    <a:lnTo>
                      <a:pt x="867" y="13"/>
                    </a:lnTo>
                    <a:lnTo>
                      <a:pt x="887" y="8"/>
                    </a:lnTo>
                    <a:lnTo>
                      <a:pt x="907" y="5"/>
                    </a:lnTo>
                    <a:lnTo>
                      <a:pt x="928" y="3"/>
                    </a:lnTo>
                    <a:lnTo>
                      <a:pt x="950" y="0"/>
                    </a:lnTo>
                    <a:lnTo>
                      <a:pt x="972" y="0"/>
                    </a:lnTo>
                    <a:lnTo>
                      <a:pt x="995" y="0"/>
                    </a:lnTo>
                    <a:lnTo>
                      <a:pt x="1017" y="3"/>
                    </a:lnTo>
                    <a:lnTo>
                      <a:pt x="1038" y="5"/>
                    </a:lnTo>
                    <a:lnTo>
                      <a:pt x="1059" y="8"/>
                    </a:lnTo>
                    <a:lnTo>
                      <a:pt x="1078" y="13"/>
                    </a:lnTo>
                    <a:lnTo>
                      <a:pt x="1096" y="18"/>
                    </a:lnTo>
                    <a:lnTo>
                      <a:pt x="1113" y="24"/>
                    </a:lnTo>
                    <a:lnTo>
                      <a:pt x="1129" y="30"/>
                    </a:lnTo>
                    <a:lnTo>
                      <a:pt x="1143" y="38"/>
                    </a:lnTo>
                    <a:lnTo>
                      <a:pt x="1155" y="46"/>
                    </a:lnTo>
                    <a:lnTo>
                      <a:pt x="1167" y="55"/>
                    </a:lnTo>
                    <a:lnTo>
                      <a:pt x="1175" y="63"/>
                    </a:lnTo>
                    <a:lnTo>
                      <a:pt x="1183" y="72"/>
                    </a:lnTo>
                    <a:lnTo>
                      <a:pt x="1189" y="82"/>
                    </a:lnTo>
                    <a:lnTo>
                      <a:pt x="1192" y="93"/>
                    </a:lnTo>
                    <a:lnTo>
                      <a:pt x="1193" y="103"/>
                    </a:lnTo>
                    <a:lnTo>
                      <a:pt x="1946" y="103"/>
                    </a:lnTo>
                    <a:lnTo>
                      <a:pt x="1946" y="1277"/>
                    </a:lnTo>
                    <a:lnTo>
                      <a:pt x="0" y="1278"/>
                    </a:lnTo>
                    <a:close/>
                  </a:path>
                </a:pathLst>
              </a:custGeom>
              <a:solidFill>
                <a:srgbClr val="B2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39" name="Rectangle 319"/>
              <p:cNvSpPr>
                <a:spLocks noChangeArrowheads="1"/>
              </p:cNvSpPr>
              <p:nvPr/>
            </p:nvSpPr>
            <p:spPr bwMode="auto">
              <a:xfrm>
                <a:off x="5188" y="3087"/>
                <a:ext cx="42" cy="36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40" name="Rectangle 320"/>
              <p:cNvSpPr>
                <a:spLocks noChangeArrowheads="1"/>
              </p:cNvSpPr>
              <p:nvPr/>
            </p:nvSpPr>
            <p:spPr bwMode="auto">
              <a:xfrm>
                <a:off x="5168" y="3134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41" name="Rectangle 321"/>
              <p:cNvSpPr>
                <a:spLocks noChangeArrowheads="1"/>
              </p:cNvSpPr>
              <p:nvPr/>
            </p:nvSpPr>
            <p:spPr bwMode="auto">
              <a:xfrm>
                <a:off x="5306" y="3034"/>
                <a:ext cx="42" cy="37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42" name="Rectangle 322"/>
              <p:cNvSpPr>
                <a:spLocks noChangeArrowheads="1"/>
              </p:cNvSpPr>
              <p:nvPr/>
            </p:nvSpPr>
            <p:spPr bwMode="auto">
              <a:xfrm>
                <a:off x="5286" y="3087"/>
                <a:ext cx="40" cy="36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43" name="Rectangle 323"/>
              <p:cNvSpPr>
                <a:spLocks noChangeArrowheads="1"/>
              </p:cNvSpPr>
              <p:nvPr/>
            </p:nvSpPr>
            <p:spPr bwMode="auto">
              <a:xfrm>
                <a:off x="5286" y="2987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44" name="Rectangle 324"/>
              <p:cNvSpPr>
                <a:spLocks noChangeArrowheads="1"/>
              </p:cNvSpPr>
              <p:nvPr/>
            </p:nvSpPr>
            <p:spPr bwMode="auto">
              <a:xfrm>
                <a:off x="4773" y="3076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45" name="Rectangle 325"/>
              <p:cNvSpPr>
                <a:spLocks noChangeArrowheads="1"/>
              </p:cNvSpPr>
              <p:nvPr/>
            </p:nvSpPr>
            <p:spPr bwMode="auto">
              <a:xfrm>
                <a:off x="4773" y="3024"/>
                <a:ext cx="18" cy="42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46" name="Rectangle 326"/>
              <p:cNvSpPr>
                <a:spLocks noChangeArrowheads="1"/>
              </p:cNvSpPr>
              <p:nvPr/>
            </p:nvSpPr>
            <p:spPr bwMode="auto">
              <a:xfrm>
                <a:off x="4773" y="3123"/>
                <a:ext cx="18" cy="42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47" name="Rectangle 327"/>
              <p:cNvSpPr>
                <a:spLocks noChangeArrowheads="1"/>
              </p:cNvSpPr>
              <p:nvPr/>
            </p:nvSpPr>
            <p:spPr bwMode="auto">
              <a:xfrm>
                <a:off x="4946" y="3076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48" name="Rectangle 328"/>
              <p:cNvSpPr>
                <a:spLocks noChangeArrowheads="1"/>
              </p:cNvSpPr>
              <p:nvPr/>
            </p:nvSpPr>
            <p:spPr bwMode="auto">
              <a:xfrm>
                <a:off x="4924" y="312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49" name="Rectangle 329"/>
              <p:cNvSpPr>
                <a:spLocks noChangeArrowheads="1"/>
              </p:cNvSpPr>
              <p:nvPr/>
            </p:nvSpPr>
            <p:spPr bwMode="auto">
              <a:xfrm>
                <a:off x="4773" y="345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50" name="Rectangle 330"/>
              <p:cNvSpPr>
                <a:spLocks noChangeArrowheads="1"/>
              </p:cNvSpPr>
              <p:nvPr/>
            </p:nvSpPr>
            <p:spPr bwMode="auto">
              <a:xfrm>
                <a:off x="4773" y="3406"/>
                <a:ext cx="18" cy="37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51" name="Rectangle 331"/>
              <p:cNvSpPr>
                <a:spLocks noChangeArrowheads="1"/>
              </p:cNvSpPr>
              <p:nvPr/>
            </p:nvSpPr>
            <p:spPr bwMode="auto">
              <a:xfrm>
                <a:off x="4773" y="3505"/>
                <a:ext cx="18" cy="37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52" name="Rectangle 332"/>
              <p:cNvSpPr>
                <a:spLocks noChangeArrowheads="1"/>
              </p:cNvSpPr>
              <p:nvPr/>
            </p:nvSpPr>
            <p:spPr bwMode="auto">
              <a:xfrm>
                <a:off x="4946" y="345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53" name="Rectangle 333"/>
              <p:cNvSpPr>
                <a:spLocks noChangeArrowheads="1"/>
              </p:cNvSpPr>
              <p:nvPr/>
            </p:nvSpPr>
            <p:spPr bwMode="auto">
              <a:xfrm>
                <a:off x="4924" y="3505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54" name="Freeform 334"/>
              <p:cNvSpPr>
                <a:spLocks/>
              </p:cNvSpPr>
              <p:nvPr/>
            </p:nvSpPr>
            <p:spPr bwMode="auto">
              <a:xfrm>
                <a:off x="5024" y="3076"/>
                <a:ext cx="146" cy="89"/>
              </a:xfrm>
              <a:custGeom>
                <a:avLst/>
                <a:gdLst>
                  <a:gd name="T0" fmla="*/ 48 w 440"/>
                  <a:gd name="T1" fmla="*/ 78 h 102"/>
                  <a:gd name="T2" fmla="*/ 48 w 440"/>
                  <a:gd name="T3" fmla="*/ 70 h 102"/>
                  <a:gd name="T4" fmla="*/ 48 w 440"/>
                  <a:gd name="T5" fmla="*/ 63 h 102"/>
                  <a:gd name="T6" fmla="*/ 47 w 440"/>
                  <a:gd name="T7" fmla="*/ 55 h 102"/>
                  <a:gd name="T8" fmla="*/ 46 w 440"/>
                  <a:gd name="T9" fmla="*/ 49 h 102"/>
                  <a:gd name="T10" fmla="*/ 45 w 440"/>
                  <a:gd name="T11" fmla="*/ 42 h 102"/>
                  <a:gd name="T12" fmla="*/ 44 w 440"/>
                  <a:gd name="T13" fmla="*/ 35 h 102"/>
                  <a:gd name="T14" fmla="*/ 43 w 440"/>
                  <a:gd name="T15" fmla="*/ 29 h 102"/>
                  <a:gd name="T16" fmla="*/ 41 w 440"/>
                  <a:gd name="T17" fmla="*/ 23 h 102"/>
                  <a:gd name="T18" fmla="*/ 39 w 440"/>
                  <a:gd name="T19" fmla="*/ 18 h 102"/>
                  <a:gd name="T20" fmla="*/ 38 w 440"/>
                  <a:gd name="T21" fmla="*/ 14 h 102"/>
                  <a:gd name="T22" fmla="*/ 36 w 440"/>
                  <a:gd name="T23" fmla="*/ 10 h 102"/>
                  <a:gd name="T24" fmla="*/ 34 w 440"/>
                  <a:gd name="T25" fmla="*/ 6 h 102"/>
                  <a:gd name="T26" fmla="*/ 32 w 440"/>
                  <a:gd name="T27" fmla="*/ 3 h 102"/>
                  <a:gd name="T28" fmla="*/ 29 w 440"/>
                  <a:gd name="T29" fmla="*/ 3 h 102"/>
                  <a:gd name="T30" fmla="*/ 27 w 440"/>
                  <a:gd name="T31" fmla="*/ 0 h 102"/>
                  <a:gd name="T32" fmla="*/ 24 w 440"/>
                  <a:gd name="T33" fmla="*/ 0 h 102"/>
                  <a:gd name="T34" fmla="*/ 22 w 440"/>
                  <a:gd name="T35" fmla="*/ 0 h 102"/>
                  <a:gd name="T36" fmla="*/ 19 w 440"/>
                  <a:gd name="T37" fmla="*/ 3 h 102"/>
                  <a:gd name="T38" fmla="*/ 17 w 440"/>
                  <a:gd name="T39" fmla="*/ 3 h 102"/>
                  <a:gd name="T40" fmla="*/ 15 w 440"/>
                  <a:gd name="T41" fmla="*/ 6 h 102"/>
                  <a:gd name="T42" fmla="*/ 13 w 440"/>
                  <a:gd name="T43" fmla="*/ 10 h 102"/>
                  <a:gd name="T44" fmla="*/ 11 w 440"/>
                  <a:gd name="T45" fmla="*/ 14 h 102"/>
                  <a:gd name="T46" fmla="*/ 9 w 440"/>
                  <a:gd name="T47" fmla="*/ 18 h 102"/>
                  <a:gd name="T48" fmla="*/ 7 w 440"/>
                  <a:gd name="T49" fmla="*/ 23 h 102"/>
                  <a:gd name="T50" fmla="*/ 6 w 440"/>
                  <a:gd name="T51" fmla="*/ 29 h 102"/>
                  <a:gd name="T52" fmla="*/ 4 w 440"/>
                  <a:gd name="T53" fmla="*/ 35 h 102"/>
                  <a:gd name="T54" fmla="*/ 3 w 440"/>
                  <a:gd name="T55" fmla="*/ 42 h 102"/>
                  <a:gd name="T56" fmla="*/ 2 w 440"/>
                  <a:gd name="T57" fmla="*/ 49 h 102"/>
                  <a:gd name="T58" fmla="*/ 1 w 440"/>
                  <a:gd name="T59" fmla="*/ 55 h 102"/>
                  <a:gd name="T60" fmla="*/ 0 w 440"/>
                  <a:gd name="T61" fmla="*/ 63 h 102"/>
                  <a:gd name="T62" fmla="*/ 0 w 440"/>
                  <a:gd name="T63" fmla="*/ 70 h 102"/>
                  <a:gd name="T64" fmla="*/ 0 w 440"/>
                  <a:gd name="T65" fmla="*/ 78 h 102"/>
                  <a:gd name="T66" fmla="*/ 48 w 440"/>
                  <a:gd name="T67" fmla="*/ 78 h 10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40"/>
                  <a:gd name="T103" fmla="*/ 0 h 102"/>
                  <a:gd name="T104" fmla="*/ 440 w 440"/>
                  <a:gd name="T105" fmla="*/ 102 h 10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40" h="102">
                    <a:moveTo>
                      <a:pt x="440" y="102"/>
                    </a:moveTo>
                    <a:lnTo>
                      <a:pt x="439" y="92"/>
                    </a:lnTo>
                    <a:lnTo>
                      <a:pt x="436" y="82"/>
                    </a:lnTo>
                    <a:lnTo>
                      <a:pt x="430" y="72"/>
                    </a:lnTo>
                    <a:lnTo>
                      <a:pt x="422" y="64"/>
                    </a:lnTo>
                    <a:lnTo>
                      <a:pt x="414" y="55"/>
                    </a:lnTo>
                    <a:lnTo>
                      <a:pt x="402" y="46"/>
                    </a:lnTo>
                    <a:lnTo>
                      <a:pt x="390" y="38"/>
                    </a:lnTo>
                    <a:lnTo>
                      <a:pt x="376" y="30"/>
                    </a:lnTo>
                    <a:lnTo>
                      <a:pt x="360" y="24"/>
                    </a:lnTo>
                    <a:lnTo>
                      <a:pt x="343" y="18"/>
                    </a:lnTo>
                    <a:lnTo>
                      <a:pt x="325" y="13"/>
                    </a:lnTo>
                    <a:lnTo>
                      <a:pt x="306" y="8"/>
                    </a:lnTo>
                    <a:lnTo>
                      <a:pt x="285" y="5"/>
                    </a:lnTo>
                    <a:lnTo>
                      <a:pt x="264" y="3"/>
                    </a:lnTo>
                    <a:lnTo>
                      <a:pt x="242" y="0"/>
                    </a:lnTo>
                    <a:lnTo>
                      <a:pt x="219" y="0"/>
                    </a:lnTo>
                    <a:lnTo>
                      <a:pt x="197" y="0"/>
                    </a:lnTo>
                    <a:lnTo>
                      <a:pt x="175" y="3"/>
                    </a:lnTo>
                    <a:lnTo>
                      <a:pt x="154" y="5"/>
                    </a:lnTo>
                    <a:lnTo>
                      <a:pt x="134" y="8"/>
                    </a:lnTo>
                    <a:lnTo>
                      <a:pt x="114" y="13"/>
                    </a:lnTo>
                    <a:lnTo>
                      <a:pt x="96" y="18"/>
                    </a:lnTo>
                    <a:lnTo>
                      <a:pt x="80" y="24"/>
                    </a:lnTo>
                    <a:lnTo>
                      <a:pt x="64" y="30"/>
                    </a:lnTo>
                    <a:lnTo>
                      <a:pt x="50" y="38"/>
                    </a:lnTo>
                    <a:lnTo>
                      <a:pt x="37" y="46"/>
                    </a:lnTo>
                    <a:lnTo>
                      <a:pt x="26" y="55"/>
                    </a:lnTo>
                    <a:lnTo>
                      <a:pt x="16" y="64"/>
                    </a:lnTo>
                    <a:lnTo>
                      <a:pt x="10" y="72"/>
                    </a:lnTo>
                    <a:lnTo>
                      <a:pt x="4" y="82"/>
                    </a:lnTo>
                    <a:lnTo>
                      <a:pt x="1" y="92"/>
                    </a:lnTo>
                    <a:lnTo>
                      <a:pt x="0" y="102"/>
                    </a:lnTo>
                    <a:lnTo>
                      <a:pt x="440" y="102"/>
                    </a:lnTo>
                    <a:close/>
                  </a:path>
                </a:pathLst>
              </a:custGeom>
              <a:solidFill>
                <a:srgbClr val="7C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55" name="Freeform 335"/>
              <p:cNvSpPr>
                <a:spLocks/>
              </p:cNvSpPr>
              <p:nvPr/>
            </p:nvSpPr>
            <p:spPr bwMode="auto">
              <a:xfrm>
                <a:off x="4789" y="2506"/>
                <a:ext cx="615" cy="147"/>
              </a:xfrm>
              <a:custGeom>
                <a:avLst/>
                <a:gdLst>
                  <a:gd name="T0" fmla="*/ 100 w 1847"/>
                  <a:gd name="T1" fmla="*/ 50 h 168"/>
                  <a:gd name="T2" fmla="*/ 95 w 1847"/>
                  <a:gd name="T3" fmla="*/ 53 h 168"/>
                  <a:gd name="T4" fmla="*/ 91 w 1847"/>
                  <a:gd name="T5" fmla="*/ 60 h 168"/>
                  <a:gd name="T6" fmla="*/ 87 w 1847"/>
                  <a:gd name="T7" fmla="*/ 68 h 168"/>
                  <a:gd name="T8" fmla="*/ 84 w 1847"/>
                  <a:gd name="T9" fmla="*/ 79 h 168"/>
                  <a:gd name="T10" fmla="*/ 81 w 1847"/>
                  <a:gd name="T11" fmla="*/ 92 h 168"/>
                  <a:gd name="T12" fmla="*/ 79 w 1847"/>
                  <a:gd name="T13" fmla="*/ 105 h 168"/>
                  <a:gd name="T14" fmla="*/ 78 w 1847"/>
                  <a:gd name="T15" fmla="*/ 121 h 168"/>
                  <a:gd name="T16" fmla="*/ 0 w 1847"/>
                  <a:gd name="T17" fmla="*/ 129 h 168"/>
                  <a:gd name="T18" fmla="*/ 1 w 1847"/>
                  <a:gd name="T19" fmla="*/ 88 h 168"/>
                  <a:gd name="T20" fmla="*/ 6 w 1847"/>
                  <a:gd name="T21" fmla="*/ 88 h 168"/>
                  <a:gd name="T22" fmla="*/ 16 w 1847"/>
                  <a:gd name="T23" fmla="*/ 88 h 168"/>
                  <a:gd name="T24" fmla="*/ 28 w 1847"/>
                  <a:gd name="T25" fmla="*/ 88 h 168"/>
                  <a:gd name="T26" fmla="*/ 41 w 1847"/>
                  <a:gd name="T27" fmla="*/ 88 h 168"/>
                  <a:gd name="T28" fmla="*/ 54 w 1847"/>
                  <a:gd name="T29" fmla="*/ 88 h 168"/>
                  <a:gd name="T30" fmla="*/ 65 w 1847"/>
                  <a:gd name="T31" fmla="*/ 88 h 168"/>
                  <a:gd name="T32" fmla="*/ 71 w 1847"/>
                  <a:gd name="T33" fmla="*/ 88 h 168"/>
                  <a:gd name="T34" fmla="*/ 74 w 1847"/>
                  <a:gd name="T35" fmla="*/ 80 h 168"/>
                  <a:gd name="T36" fmla="*/ 76 w 1847"/>
                  <a:gd name="T37" fmla="*/ 64 h 168"/>
                  <a:gd name="T38" fmla="*/ 79 w 1847"/>
                  <a:gd name="T39" fmla="*/ 47 h 168"/>
                  <a:gd name="T40" fmla="*/ 83 w 1847"/>
                  <a:gd name="T41" fmla="*/ 33 h 168"/>
                  <a:gd name="T42" fmla="*/ 86 w 1847"/>
                  <a:gd name="T43" fmla="*/ 21 h 168"/>
                  <a:gd name="T44" fmla="*/ 91 w 1847"/>
                  <a:gd name="T45" fmla="*/ 10 h 168"/>
                  <a:gd name="T46" fmla="*/ 95 w 1847"/>
                  <a:gd name="T47" fmla="*/ 4 h 168"/>
                  <a:gd name="T48" fmla="*/ 100 w 1847"/>
                  <a:gd name="T49" fmla="*/ 1 h 168"/>
                  <a:gd name="T50" fmla="*/ 105 w 1847"/>
                  <a:gd name="T51" fmla="*/ 1 h 168"/>
                  <a:gd name="T52" fmla="*/ 110 w 1847"/>
                  <a:gd name="T53" fmla="*/ 4 h 168"/>
                  <a:gd name="T54" fmla="*/ 114 w 1847"/>
                  <a:gd name="T55" fmla="*/ 10 h 168"/>
                  <a:gd name="T56" fmla="*/ 119 w 1847"/>
                  <a:gd name="T57" fmla="*/ 21 h 168"/>
                  <a:gd name="T58" fmla="*/ 123 w 1847"/>
                  <a:gd name="T59" fmla="*/ 33 h 168"/>
                  <a:gd name="T60" fmla="*/ 126 w 1847"/>
                  <a:gd name="T61" fmla="*/ 47 h 168"/>
                  <a:gd name="T62" fmla="*/ 129 w 1847"/>
                  <a:gd name="T63" fmla="*/ 64 h 168"/>
                  <a:gd name="T64" fmla="*/ 131 w 1847"/>
                  <a:gd name="T65" fmla="*/ 80 h 168"/>
                  <a:gd name="T66" fmla="*/ 134 w 1847"/>
                  <a:gd name="T67" fmla="*/ 88 h 168"/>
                  <a:gd name="T68" fmla="*/ 140 w 1847"/>
                  <a:gd name="T69" fmla="*/ 88 h 168"/>
                  <a:gd name="T70" fmla="*/ 151 w 1847"/>
                  <a:gd name="T71" fmla="*/ 88 h 168"/>
                  <a:gd name="T72" fmla="*/ 163 w 1847"/>
                  <a:gd name="T73" fmla="*/ 88 h 168"/>
                  <a:gd name="T74" fmla="*/ 176 w 1847"/>
                  <a:gd name="T75" fmla="*/ 88 h 168"/>
                  <a:gd name="T76" fmla="*/ 189 w 1847"/>
                  <a:gd name="T77" fmla="*/ 88 h 168"/>
                  <a:gd name="T78" fmla="*/ 198 w 1847"/>
                  <a:gd name="T79" fmla="*/ 88 h 168"/>
                  <a:gd name="T80" fmla="*/ 204 w 1847"/>
                  <a:gd name="T81" fmla="*/ 88 h 168"/>
                  <a:gd name="T82" fmla="*/ 205 w 1847"/>
                  <a:gd name="T83" fmla="*/ 129 h 168"/>
                  <a:gd name="T84" fmla="*/ 127 w 1847"/>
                  <a:gd name="T85" fmla="*/ 121 h 168"/>
                  <a:gd name="T86" fmla="*/ 126 w 1847"/>
                  <a:gd name="T87" fmla="*/ 105 h 168"/>
                  <a:gd name="T88" fmla="*/ 124 w 1847"/>
                  <a:gd name="T89" fmla="*/ 92 h 168"/>
                  <a:gd name="T90" fmla="*/ 121 w 1847"/>
                  <a:gd name="T91" fmla="*/ 79 h 168"/>
                  <a:gd name="T92" fmla="*/ 118 w 1847"/>
                  <a:gd name="T93" fmla="*/ 68 h 168"/>
                  <a:gd name="T94" fmla="*/ 114 w 1847"/>
                  <a:gd name="T95" fmla="*/ 60 h 168"/>
                  <a:gd name="T96" fmla="*/ 110 w 1847"/>
                  <a:gd name="T97" fmla="*/ 53 h 168"/>
                  <a:gd name="T98" fmla="*/ 105 w 1847"/>
                  <a:gd name="T99" fmla="*/ 50 h 16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847"/>
                  <a:gd name="T151" fmla="*/ 0 h 168"/>
                  <a:gd name="T152" fmla="*/ 1847 w 1847"/>
                  <a:gd name="T153" fmla="*/ 168 h 168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847" h="168">
                    <a:moveTo>
                      <a:pt x="923" y="65"/>
                    </a:moveTo>
                    <a:lnTo>
                      <a:pt x="901" y="65"/>
                    </a:lnTo>
                    <a:lnTo>
                      <a:pt x="879" y="68"/>
                    </a:lnTo>
                    <a:lnTo>
                      <a:pt x="858" y="70"/>
                    </a:lnTo>
                    <a:lnTo>
                      <a:pt x="838" y="73"/>
                    </a:lnTo>
                    <a:lnTo>
                      <a:pt x="818" y="78"/>
                    </a:lnTo>
                    <a:lnTo>
                      <a:pt x="800" y="83"/>
                    </a:lnTo>
                    <a:lnTo>
                      <a:pt x="784" y="89"/>
                    </a:lnTo>
                    <a:lnTo>
                      <a:pt x="768" y="95"/>
                    </a:lnTo>
                    <a:lnTo>
                      <a:pt x="754" y="103"/>
                    </a:lnTo>
                    <a:lnTo>
                      <a:pt x="741" y="111"/>
                    </a:lnTo>
                    <a:lnTo>
                      <a:pt x="730" y="120"/>
                    </a:lnTo>
                    <a:lnTo>
                      <a:pt x="720" y="128"/>
                    </a:lnTo>
                    <a:lnTo>
                      <a:pt x="714" y="137"/>
                    </a:lnTo>
                    <a:lnTo>
                      <a:pt x="708" y="147"/>
                    </a:lnTo>
                    <a:lnTo>
                      <a:pt x="705" y="158"/>
                    </a:lnTo>
                    <a:lnTo>
                      <a:pt x="704" y="168"/>
                    </a:lnTo>
                    <a:lnTo>
                      <a:pt x="0" y="168"/>
                    </a:lnTo>
                    <a:lnTo>
                      <a:pt x="0" y="116"/>
                    </a:lnTo>
                    <a:lnTo>
                      <a:pt x="7" y="116"/>
                    </a:lnTo>
                    <a:lnTo>
                      <a:pt x="27" y="116"/>
                    </a:lnTo>
                    <a:lnTo>
                      <a:pt x="57" y="116"/>
                    </a:lnTo>
                    <a:lnTo>
                      <a:pt x="97" y="116"/>
                    </a:lnTo>
                    <a:lnTo>
                      <a:pt x="145" y="116"/>
                    </a:lnTo>
                    <a:lnTo>
                      <a:pt x="197" y="116"/>
                    </a:lnTo>
                    <a:lnTo>
                      <a:pt x="254" y="116"/>
                    </a:lnTo>
                    <a:lnTo>
                      <a:pt x="313" y="116"/>
                    </a:lnTo>
                    <a:lnTo>
                      <a:pt x="373" y="116"/>
                    </a:lnTo>
                    <a:lnTo>
                      <a:pt x="431" y="116"/>
                    </a:lnTo>
                    <a:lnTo>
                      <a:pt x="486" y="116"/>
                    </a:lnTo>
                    <a:lnTo>
                      <a:pt x="537" y="116"/>
                    </a:lnTo>
                    <a:lnTo>
                      <a:pt x="582" y="116"/>
                    </a:lnTo>
                    <a:lnTo>
                      <a:pt x="617" y="116"/>
                    </a:lnTo>
                    <a:lnTo>
                      <a:pt x="644" y="116"/>
                    </a:lnTo>
                    <a:lnTo>
                      <a:pt x="658" y="116"/>
                    </a:lnTo>
                    <a:lnTo>
                      <a:pt x="666" y="105"/>
                    </a:lnTo>
                    <a:lnTo>
                      <a:pt x="675" y="94"/>
                    </a:lnTo>
                    <a:lnTo>
                      <a:pt x="686" y="83"/>
                    </a:lnTo>
                    <a:lnTo>
                      <a:pt x="698" y="72"/>
                    </a:lnTo>
                    <a:lnTo>
                      <a:pt x="713" y="62"/>
                    </a:lnTo>
                    <a:lnTo>
                      <a:pt x="727" y="53"/>
                    </a:lnTo>
                    <a:lnTo>
                      <a:pt x="744" y="43"/>
                    </a:lnTo>
                    <a:lnTo>
                      <a:pt x="760" y="35"/>
                    </a:lnTo>
                    <a:lnTo>
                      <a:pt x="778" y="28"/>
                    </a:lnTo>
                    <a:lnTo>
                      <a:pt x="797" y="21"/>
                    </a:lnTo>
                    <a:lnTo>
                      <a:pt x="817" y="14"/>
                    </a:lnTo>
                    <a:lnTo>
                      <a:pt x="838" y="10"/>
                    </a:lnTo>
                    <a:lnTo>
                      <a:pt x="858" y="6"/>
                    </a:lnTo>
                    <a:lnTo>
                      <a:pt x="880" y="2"/>
                    </a:lnTo>
                    <a:lnTo>
                      <a:pt x="901" y="1"/>
                    </a:lnTo>
                    <a:lnTo>
                      <a:pt x="923" y="0"/>
                    </a:lnTo>
                    <a:lnTo>
                      <a:pt x="946" y="1"/>
                    </a:lnTo>
                    <a:lnTo>
                      <a:pt x="968" y="2"/>
                    </a:lnTo>
                    <a:lnTo>
                      <a:pt x="989" y="6"/>
                    </a:lnTo>
                    <a:lnTo>
                      <a:pt x="1010" y="10"/>
                    </a:lnTo>
                    <a:lnTo>
                      <a:pt x="1030" y="14"/>
                    </a:lnTo>
                    <a:lnTo>
                      <a:pt x="1050" y="21"/>
                    </a:lnTo>
                    <a:lnTo>
                      <a:pt x="1069" y="28"/>
                    </a:lnTo>
                    <a:lnTo>
                      <a:pt x="1088" y="35"/>
                    </a:lnTo>
                    <a:lnTo>
                      <a:pt x="1104" y="43"/>
                    </a:lnTo>
                    <a:lnTo>
                      <a:pt x="1121" y="53"/>
                    </a:lnTo>
                    <a:lnTo>
                      <a:pt x="1135" y="62"/>
                    </a:lnTo>
                    <a:lnTo>
                      <a:pt x="1149" y="72"/>
                    </a:lnTo>
                    <a:lnTo>
                      <a:pt x="1161" y="83"/>
                    </a:lnTo>
                    <a:lnTo>
                      <a:pt x="1172" y="94"/>
                    </a:lnTo>
                    <a:lnTo>
                      <a:pt x="1181" y="105"/>
                    </a:lnTo>
                    <a:lnTo>
                      <a:pt x="1189" y="116"/>
                    </a:lnTo>
                    <a:lnTo>
                      <a:pt x="1203" y="116"/>
                    </a:lnTo>
                    <a:lnTo>
                      <a:pt x="1230" y="116"/>
                    </a:lnTo>
                    <a:lnTo>
                      <a:pt x="1265" y="116"/>
                    </a:lnTo>
                    <a:lnTo>
                      <a:pt x="1309" y="116"/>
                    </a:lnTo>
                    <a:lnTo>
                      <a:pt x="1360" y="116"/>
                    </a:lnTo>
                    <a:lnTo>
                      <a:pt x="1416" y="116"/>
                    </a:lnTo>
                    <a:lnTo>
                      <a:pt x="1475" y="116"/>
                    </a:lnTo>
                    <a:lnTo>
                      <a:pt x="1535" y="116"/>
                    </a:lnTo>
                    <a:lnTo>
                      <a:pt x="1593" y="116"/>
                    </a:lnTo>
                    <a:lnTo>
                      <a:pt x="1650" y="116"/>
                    </a:lnTo>
                    <a:lnTo>
                      <a:pt x="1703" y="116"/>
                    </a:lnTo>
                    <a:lnTo>
                      <a:pt x="1751" y="116"/>
                    </a:lnTo>
                    <a:lnTo>
                      <a:pt x="1791" y="116"/>
                    </a:lnTo>
                    <a:lnTo>
                      <a:pt x="1821" y="116"/>
                    </a:lnTo>
                    <a:lnTo>
                      <a:pt x="1841" y="116"/>
                    </a:lnTo>
                    <a:lnTo>
                      <a:pt x="1847" y="116"/>
                    </a:lnTo>
                    <a:lnTo>
                      <a:pt x="1847" y="168"/>
                    </a:lnTo>
                    <a:lnTo>
                      <a:pt x="1144" y="168"/>
                    </a:lnTo>
                    <a:lnTo>
                      <a:pt x="1143" y="158"/>
                    </a:lnTo>
                    <a:lnTo>
                      <a:pt x="1140" y="147"/>
                    </a:lnTo>
                    <a:lnTo>
                      <a:pt x="1134" y="137"/>
                    </a:lnTo>
                    <a:lnTo>
                      <a:pt x="1126" y="128"/>
                    </a:lnTo>
                    <a:lnTo>
                      <a:pt x="1118" y="120"/>
                    </a:lnTo>
                    <a:lnTo>
                      <a:pt x="1106" y="111"/>
                    </a:lnTo>
                    <a:lnTo>
                      <a:pt x="1094" y="103"/>
                    </a:lnTo>
                    <a:lnTo>
                      <a:pt x="1080" y="95"/>
                    </a:lnTo>
                    <a:lnTo>
                      <a:pt x="1064" y="89"/>
                    </a:lnTo>
                    <a:lnTo>
                      <a:pt x="1047" y="83"/>
                    </a:lnTo>
                    <a:lnTo>
                      <a:pt x="1029" y="78"/>
                    </a:lnTo>
                    <a:lnTo>
                      <a:pt x="1010" y="73"/>
                    </a:lnTo>
                    <a:lnTo>
                      <a:pt x="989" y="70"/>
                    </a:lnTo>
                    <a:lnTo>
                      <a:pt x="968" y="68"/>
                    </a:lnTo>
                    <a:lnTo>
                      <a:pt x="946" y="65"/>
                    </a:lnTo>
                    <a:lnTo>
                      <a:pt x="923" y="65"/>
                    </a:lnTo>
                    <a:close/>
                  </a:path>
                </a:pathLst>
              </a:custGeom>
              <a:solidFill>
                <a:srgbClr val="7C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56" name="Rectangle 336"/>
              <p:cNvSpPr>
                <a:spLocks noChangeArrowheads="1"/>
              </p:cNvSpPr>
              <p:nvPr/>
            </p:nvSpPr>
            <p:spPr bwMode="auto">
              <a:xfrm>
                <a:off x="5404" y="2595"/>
                <a:ext cx="29" cy="1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57" name="Rectangle 337"/>
              <p:cNvSpPr>
                <a:spLocks noChangeArrowheads="1"/>
              </p:cNvSpPr>
              <p:nvPr/>
            </p:nvSpPr>
            <p:spPr bwMode="auto">
              <a:xfrm>
                <a:off x="4759" y="2595"/>
                <a:ext cx="30" cy="1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58" name="Rectangle 338"/>
              <p:cNvSpPr>
                <a:spLocks noChangeArrowheads="1"/>
              </p:cNvSpPr>
              <p:nvPr/>
            </p:nvSpPr>
            <p:spPr bwMode="auto">
              <a:xfrm>
                <a:off x="5026" y="3165"/>
                <a:ext cx="142" cy="33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59" name="Rectangle 339"/>
              <p:cNvSpPr>
                <a:spLocks noChangeArrowheads="1"/>
              </p:cNvSpPr>
              <p:nvPr/>
            </p:nvSpPr>
            <p:spPr bwMode="auto">
              <a:xfrm>
                <a:off x="5026" y="3495"/>
                <a:ext cx="142" cy="16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60" name="Rectangle 340"/>
              <p:cNvSpPr>
                <a:spLocks noChangeArrowheads="1"/>
              </p:cNvSpPr>
              <p:nvPr/>
            </p:nvSpPr>
            <p:spPr bwMode="auto">
              <a:xfrm>
                <a:off x="5026" y="3558"/>
                <a:ext cx="142" cy="15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61" name="Rectangle 341"/>
              <p:cNvSpPr>
                <a:spLocks noChangeArrowheads="1"/>
              </p:cNvSpPr>
              <p:nvPr/>
            </p:nvSpPr>
            <p:spPr bwMode="auto">
              <a:xfrm>
                <a:off x="5026" y="3615"/>
                <a:ext cx="142" cy="16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62" name="Rectangle 342"/>
              <p:cNvSpPr>
                <a:spLocks noChangeArrowheads="1"/>
              </p:cNvSpPr>
              <p:nvPr/>
            </p:nvSpPr>
            <p:spPr bwMode="auto">
              <a:xfrm>
                <a:off x="5100" y="3186"/>
                <a:ext cx="60" cy="309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63" name="Rectangle 343"/>
              <p:cNvSpPr>
                <a:spLocks noChangeArrowheads="1"/>
              </p:cNvSpPr>
              <p:nvPr/>
            </p:nvSpPr>
            <p:spPr bwMode="auto">
              <a:xfrm>
                <a:off x="5100" y="3186"/>
                <a:ext cx="60" cy="309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64" name="Rectangle 344"/>
              <p:cNvSpPr>
                <a:spLocks noChangeArrowheads="1"/>
              </p:cNvSpPr>
              <p:nvPr/>
            </p:nvSpPr>
            <p:spPr bwMode="auto">
              <a:xfrm>
                <a:off x="5032" y="3186"/>
                <a:ext cx="62" cy="309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65" name="Rectangle 345"/>
              <p:cNvSpPr>
                <a:spLocks noChangeArrowheads="1"/>
              </p:cNvSpPr>
              <p:nvPr/>
            </p:nvSpPr>
            <p:spPr bwMode="auto">
              <a:xfrm>
                <a:off x="5100" y="3369"/>
                <a:ext cx="60" cy="2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66" name="Rectangle 346"/>
              <p:cNvSpPr>
                <a:spLocks noChangeArrowheads="1"/>
              </p:cNvSpPr>
              <p:nvPr/>
            </p:nvSpPr>
            <p:spPr bwMode="auto">
              <a:xfrm>
                <a:off x="5168" y="3422"/>
                <a:ext cx="34" cy="256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67" name="Rectangle 347"/>
              <p:cNvSpPr>
                <a:spLocks noChangeArrowheads="1"/>
              </p:cNvSpPr>
              <p:nvPr/>
            </p:nvSpPr>
            <p:spPr bwMode="auto">
              <a:xfrm>
                <a:off x="4992" y="3422"/>
                <a:ext cx="34" cy="256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68" name="Rectangle 348"/>
              <p:cNvSpPr>
                <a:spLocks noChangeArrowheads="1"/>
              </p:cNvSpPr>
              <p:nvPr/>
            </p:nvSpPr>
            <p:spPr bwMode="auto">
              <a:xfrm>
                <a:off x="5026" y="3511"/>
                <a:ext cx="142" cy="47"/>
              </a:xfrm>
              <a:prstGeom prst="rect">
                <a:avLst/>
              </a:prstGeom>
              <a:solidFill>
                <a:srgbClr val="B2333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69" name="Rectangle 349"/>
              <p:cNvSpPr>
                <a:spLocks noChangeArrowheads="1"/>
              </p:cNvSpPr>
              <p:nvPr/>
            </p:nvSpPr>
            <p:spPr bwMode="auto">
              <a:xfrm>
                <a:off x="5026" y="3573"/>
                <a:ext cx="142" cy="42"/>
              </a:xfrm>
              <a:prstGeom prst="rect">
                <a:avLst/>
              </a:prstGeom>
              <a:solidFill>
                <a:srgbClr val="B2333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70" name="Rectangle 350"/>
              <p:cNvSpPr>
                <a:spLocks noChangeArrowheads="1"/>
              </p:cNvSpPr>
              <p:nvPr/>
            </p:nvSpPr>
            <p:spPr bwMode="auto">
              <a:xfrm>
                <a:off x="5026" y="3631"/>
                <a:ext cx="142" cy="47"/>
              </a:xfrm>
              <a:prstGeom prst="rect">
                <a:avLst/>
              </a:prstGeom>
              <a:solidFill>
                <a:srgbClr val="B2333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71" name="Rectangle 351"/>
              <p:cNvSpPr>
                <a:spLocks noChangeArrowheads="1"/>
              </p:cNvSpPr>
              <p:nvPr/>
            </p:nvSpPr>
            <p:spPr bwMode="auto">
              <a:xfrm>
                <a:off x="5100" y="3369"/>
                <a:ext cx="60" cy="2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72" name="Rectangle 352"/>
              <p:cNvSpPr>
                <a:spLocks noChangeArrowheads="1"/>
              </p:cNvSpPr>
              <p:nvPr/>
            </p:nvSpPr>
            <p:spPr bwMode="auto">
              <a:xfrm>
                <a:off x="5032" y="3369"/>
                <a:ext cx="62" cy="2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73" name="Rectangle 353"/>
              <p:cNvSpPr>
                <a:spLocks noChangeArrowheads="1"/>
              </p:cNvSpPr>
              <p:nvPr/>
            </p:nvSpPr>
            <p:spPr bwMode="auto">
              <a:xfrm>
                <a:off x="5100" y="3312"/>
                <a:ext cx="14" cy="52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74" name="Rectangle 354"/>
              <p:cNvSpPr>
                <a:spLocks noChangeArrowheads="1"/>
              </p:cNvSpPr>
              <p:nvPr/>
            </p:nvSpPr>
            <p:spPr bwMode="auto">
              <a:xfrm>
                <a:off x="5080" y="3312"/>
                <a:ext cx="14" cy="52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75" name="Rectangle 355"/>
              <p:cNvSpPr>
                <a:spLocks noChangeArrowheads="1"/>
              </p:cNvSpPr>
              <p:nvPr/>
            </p:nvSpPr>
            <p:spPr bwMode="auto">
              <a:xfrm>
                <a:off x="5100" y="3395"/>
                <a:ext cx="60" cy="2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76" name="Rectangle 356"/>
              <p:cNvSpPr>
                <a:spLocks noChangeArrowheads="1"/>
              </p:cNvSpPr>
              <p:nvPr/>
            </p:nvSpPr>
            <p:spPr bwMode="auto">
              <a:xfrm>
                <a:off x="5032" y="3395"/>
                <a:ext cx="62" cy="2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77" name="Rectangle 357"/>
              <p:cNvSpPr>
                <a:spLocks noChangeArrowheads="1"/>
              </p:cNvSpPr>
              <p:nvPr/>
            </p:nvSpPr>
            <p:spPr bwMode="auto">
              <a:xfrm>
                <a:off x="5168" y="3552"/>
                <a:ext cx="34" cy="27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78" name="Rectangle 358"/>
              <p:cNvSpPr>
                <a:spLocks noChangeArrowheads="1"/>
              </p:cNvSpPr>
              <p:nvPr/>
            </p:nvSpPr>
            <p:spPr bwMode="auto">
              <a:xfrm>
                <a:off x="4992" y="3552"/>
                <a:ext cx="34" cy="27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79" name="Rectangle 359"/>
              <p:cNvSpPr>
                <a:spLocks noChangeArrowheads="1"/>
              </p:cNvSpPr>
              <p:nvPr/>
            </p:nvSpPr>
            <p:spPr bwMode="auto">
              <a:xfrm>
                <a:off x="5334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0" name="Rectangle 360"/>
              <p:cNvSpPr>
                <a:spLocks noChangeArrowheads="1"/>
              </p:cNvSpPr>
              <p:nvPr/>
            </p:nvSpPr>
            <p:spPr bwMode="auto">
              <a:xfrm>
                <a:off x="5228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1" name="Rectangle 361"/>
              <p:cNvSpPr>
                <a:spLocks noChangeArrowheads="1"/>
              </p:cNvSpPr>
              <p:nvPr/>
            </p:nvSpPr>
            <p:spPr bwMode="auto">
              <a:xfrm>
                <a:off x="4912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2" name="Rectangle 362"/>
              <p:cNvSpPr>
                <a:spLocks noChangeArrowheads="1"/>
              </p:cNvSpPr>
              <p:nvPr/>
            </p:nvSpPr>
            <p:spPr bwMode="auto">
              <a:xfrm>
                <a:off x="5122" y="2747"/>
                <a:ext cx="54" cy="27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3" name="Rectangle 363"/>
              <p:cNvSpPr>
                <a:spLocks noChangeArrowheads="1"/>
              </p:cNvSpPr>
              <p:nvPr/>
            </p:nvSpPr>
            <p:spPr bwMode="auto">
              <a:xfrm>
                <a:off x="5228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4" name="Rectangle 364"/>
              <p:cNvSpPr>
                <a:spLocks noChangeArrowheads="1"/>
              </p:cNvSpPr>
              <p:nvPr/>
            </p:nvSpPr>
            <p:spPr bwMode="auto">
              <a:xfrm>
                <a:off x="5334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5" name="Rectangle 365"/>
              <p:cNvSpPr>
                <a:spLocks noChangeArrowheads="1"/>
              </p:cNvSpPr>
              <p:nvPr/>
            </p:nvSpPr>
            <p:spPr bwMode="auto">
              <a:xfrm>
                <a:off x="5018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6" name="Rectangle 366"/>
              <p:cNvSpPr>
                <a:spLocks noChangeArrowheads="1"/>
              </p:cNvSpPr>
              <p:nvPr/>
            </p:nvSpPr>
            <p:spPr bwMode="auto">
              <a:xfrm>
                <a:off x="4809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7" name="Rectangle 367"/>
              <p:cNvSpPr>
                <a:spLocks noChangeArrowheads="1"/>
              </p:cNvSpPr>
              <p:nvPr/>
            </p:nvSpPr>
            <p:spPr bwMode="auto">
              <a:xfrm>
                <a:off x="4912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8" name="Rectangle 368"/>
              <p:cNvSpPr>
                <a:spLocks noChangeArrowheads="1"/>
              </p:cNvSpPr>
              <p:nvPr/>
            </p:nvSpPr>
            <p:spPr bwMode="auto">
              <a:xfrm>
                <a:off x="4809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9" name="Freeform 369"/>
              <p:cNvSpPr>
                <a:spLocks/>
              </p:cNvSpPr>
              <p:nvPr/>
            </p:nvSpPr>
            <p:spPr bwMode="auto">
              <a:xfrm>
                <a:off x="5114" y="2721"/>
                <a:ext cx="72" cy="324"/>
              </a:xfrm>
              <a:custGeom>
                <a:avLst/>
                <a:gdLst>
                  <a:gd name="T0" fmla="*/ 21 w 217"/>
                  <a:gd name="T1" fmla="*/ 163 h 373"/>
                  <a:gd name="T2" fmla="*/ 3 w 217"/>
                  <a:gd name="T3" fmla="*/ 163 h 373"/>
                  <a:gd name="T4" fmla="*/ 3 w 217"/>
                  <a:gd name="T5" fmla="*/ 260 h 373"/>
                  <a:gd name="T6" fmla="*/ 21 w 217"/>
                  <a:gd name="T7" fmla="*/ 260 h 373"/>
                  <a:gd name="T8" fmla="*/ 24 w 217"/>
                  <a:gd name="T9" fmla="*/ 281 h 373"/>
                  <a:gd name="T10" fmla="*/ 0 w 217"/>
                  <a:gd name="T11" fmla="*/ 281 h 373"/>
                  <a:gd name="T12" fmla="*/ 0 w 217"/>
                  <a:gd name="T13" fmla="*/ 0 h 373"/>
                  <a:gd name="T14" fmla="*/ 24 w 217"/>
                  <a:gd name="T15" fmla="*/ 0 h 373"/>
                  <a:gd name="T16" fmla="*/ 21 w 217"/>
                  <a:gd name="T17" fmla="*/ 22 h 373"/>
                  <a:gd name="T18" fmla="*/ 3 w 217"/>
                  <a:gd name="T19" fmla="*/ 22 h 373"/>
                  <a:gd name="T20" fmla="*/ 3 w 217"/>
                  <a:gd name="T21" fmla="*/ 129 h 373"/>
                  <a:gd name="T22" fmla="*/ 21 w 217"/>
                  <a:gd name="T23" fmla="*/ 129 h 373"/>
                  <a:gd name="T24" fmla="*/ 21 w 217"/>
                  <a:gd name="T25" fmla="*/ 163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3"/>
                  <a:gd name="T41" fmla="*/ 217 w 217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3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8" y="344"/>
                    </a:lnTo>
                    <a:lnTo>
                      <a:pt x="217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0" name="Freeform 370"/>
              <p:cNvSpPr>
                <a:spLocks/>
              </p:cNvSpPr>
              <p:nvPr/>
            </p:nvSpPr>
            <p:spPr bwMode="auto">
              <a:xfrm>
                <a:off x="5176" y="2721"/>
                <a:ext cx="10" cy="324"/>
              </a:xfrm>
              <a:custGeom>
                <a:avLst/>
                <a:gdLst>
                  <a:gd name="T0" fmla="*/ 0 w 29"/>
                  <a:gd name="T1" fmla="*/ 22 h 373"/>
                  <a:gd name="T2" fmla="*/ 0 w 29"/>
                  <a:gd name="T3" fmla="*/ 260 h 373"/>
                  <a:gd name="T4" fmla="*/ 3 w 29"/>
                  <a:gd name="T5" fmla="*/ 281 h 373"/>
                  <a:gd name="T6" fmla="*/ 3 w 29"/>
                  <a:gd name="T7" fmla="*/ 0 h 373"/>
                  <a:gd name="T8" fmla="*/ 0 w 29"/>
                  <a:gd name="T9" fmla="*/ 22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1" name="Freeform 371"/>
              <p:cNvSpPr>
                <a:spLocks/>
              </p:cNvSpPr>
              <p:nvPr/>
            </p:nvSpPr>
            <p:spPr bwMode="auto">
              <a:xfrm>
                <a:off x="5218" y="2721"/>
                <a:ext cx="72" cy="324"/>
              </a:xfrm>
              <a:custGeom>
                <a:avLst/>
                <a:gdLst>
                  <a:gd name="T0" fmla="*/ 21 w 216"/>
                  <a:gd name="T1" fmla="*/ 163 h 373"/>
                  <a:gd name="T2" fmla="*/ 3 w 216"/>
                  <a:gd name="T3" fmla="*/ 163 h 373"/>
                  <a:gd name="T4" fmla="*/ 3 w 216"/>
                  <a:gd name="T5" fmla="*/ 260 h 373"/>
                  <a:gd name="T6" fmla="*/ 21 w 216"/>
                  <a:gd name="T7" fmla="*/ 260 h 373"/>
                  <a:gd name="T8" fmla="*/ 24 w 216"/>
                  <a:gd name="T9" fmla="*/ 281 h 373"/>
                  <a:gd name="T10" fmla="*/ 0 w 216"/>
                  <a:gd name="T11" fmla="*/ 281 h 373"/>
                  <a:gd name="T12" fmla="*/ 0 w 216"/>
                  <a:gd name="T13" fmla="*/ 0 h 373"/>
                  <a:gd name="T14" fmla="*/ 24 w 216"/>
                  <a:gd name="T15" fmla="*/ 0 h 373"/>
                  <a:gd name="T16" fmla="*/ 21 w 216"/>
                  <a:gd name="T17" fmla="*/ 22 h 373"/>
                  <a:gd name="T18" fmla="*/ 3 w 216"/>
                  <a:gd name="T19" fmla="*/ 22 h 373"/>
                  <a:gd name="T20" fmla="*/ 3 w 216"/>
                  <a:gd name="T21" fmla="*/ 129 h 373"/>
                  <a:gd name="T22" fmla="*/ 21 w 216"/>
                  <a:gd name="T23" fmla="*/ 129 h 373"/>
                  <a:gd name="T24" fmla="*/ 21 w 216"/>
                  <a:gd name="T25" fmla="*/ 163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3"/>
                  <a:gd name="T41" fmla="*/ 216 w 216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3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7" y="344"/>
                    </a:lnTo>
                    <a:lnTo>
                      <a:pt x="216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7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7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2" name="Freeform 372"/>
              <p:cNvSpPr>
                <a:spLocks/>
              </p:cNvSpPr>
              <p:nvPr/>
            </p:nvSpPr>
            <p:spPr bwMode="auto">
              <a:xfrm>
                <a:off x="5280" y="2721"/>
                <a:ext cx="10" cy="324"/>
              </a:xfrm>
              <a:custGeom>
                <a:avLst/>
                <a:gdLst>
                  <a:gd name="T0" fmla="*/ 0 w 29"/>
                  <a:gd name="T1" fmla="*/ 22 h 373"/>
                  <a:gd name="T2" fmla="*/ 0 w 29"/>
                  <a:gd name="T3" fmla="*/ 260 h 373"/>
                  <a:gd name="T4" fmla="*/ 3 w 29"/>
                  <a:gd name="T5" fmla="*/ 281 h 373"/>
                  <a:gd name="T6" fmla="*/ 3 w 29"/>
                  <a:gd name="T7" fmla="*/ 0 h 373"/>
                  <a:gd name="T8" fmla="*/ 0 w 29"/>
                  <a:gd name="T9" fmla="*/ 22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3" name="Freeform 373"/>
              <p:cNvSpPr>
                <a:spLocks/>
              </p:cNvSpPr>
              <p:nvPr/>
            </p:nvSpPr>
            <p:spPr bwMode="auto">
              <a:xfrm>
                <a:off x="5324" y="2721"/>
                <a:ext cx="72" cy="324"/>
              </a:xfrm>
              <a:custGeom>
                <a:avLst/>
                <a:gdLst>
                  <a:gd name="T0" fmla="*/ 21 w 217"/>
                  <a:gd name="T1" fmla="*/ 163 h 373"/>
                  <a:gd name="T2" fmla="*/ 3 w 217"/>
                  <a:gd name="T3" fmla="*/ 163 h 373"/>
                  <a:gd name="T4" fmla="*/ 3 w 217"/>
                  <a:gd name="T5" fmla="*/ 260 h 373"/>
                  <a:gd name="T6" fmla="*/ 21 w 217"/>
                  <a:gd name="T7" fmla="*/ 260 h 373"/>
                  <a:gd name="T8" fmla="*/ 24 w 217"/>
                  <a:gd name="T9" fmla="*/ 281 h 373"/>
                  <a:gd name="T10" fmla="*/ 0 w 217"/>
                  <a:gd name="T11" fmla="*/ 281 h 373"/>
                  <a:gd name="T12" fmla="*/ 0 w 217"/>
                  <a:gd name="T13" fmla="*/ 0 h 373"/>
                  <a:gd name="T14" fmla="*/ 24 w 217"/>
                  <a:gd name="T15" fmla="*/ 0 h 373"/>
                  <a:gd name="T16" fmla="*/ 21 w 217"/>
                  <a:gd name="T17" fmla="*/ 22 h 373"/>
                  <a:gd name="T18" fmla="*/ 3 w 217"/>
                  <a:gd name="T19" fmla="*/ 22 h 373"/>
                  <a:gd name="T20" fmla="*/ 3 w 217"/>
                  <a:gd name="T21" fmla="*/ 129 h 373"/>
                  <a:gd name="T22" fmla="*/ 21 w 217"/>
                  <a:gd name="T23" fmla="*/ 129 h 373"/>
                  <a:gd name="T24" fmla="*/ 21 w 217"/>
                  <a:gd name="T25" fmla="*/ 163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3"/>
                  <a:gd name="T41" fmla="*/ 217 w 217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3">
                    <a:moveTo>
                      <a:pt x="188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8" y="344"/>
                    </a:lnTo>
                    <a:lnTo>
                      <a:pt x="217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8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4" name="Freeform 374"/>
              <p:cNvSpPr>
                <a:spLocks/>
              </p:cNvSpPr>
              <p:nvPr/>
            </p:nvSpPr>
            <p:spPr bwMode="auto">
              <a:xfrm>
                <a:off x="5386" y="2721"/>
                <a:ext cx="10" cy="324"/>
              </a:xfrm>
              <a:custGeom>
                <a:avLst/>
                <a:gdLst>
                  <a:gd name="T0" fmla="*/ 0 w 29"/>
                  <a:gd name="T1" fmla="*/ 22 h 373"/>
                  <a:gd name="T2" fmla="*/ 0 w 29"/>
                  <a:gd name="T3" fmla="*/ 260 h 373"/>
                  <a:gd name="T4" fmla="*/ 3 w 29"/>
                  <a:gd name="T5" fmla="*/ 281 h 373"/>
                  <a:gd name="T6" fmla="*/ 3 w 29"/>
                  <a:gd name="T7" fmla="*/ 0 h 373"/>
                  <a:gd name="T8" fmla="*/ 0 w 29"/>
                  <a:gd name="T9" fmla="*/ 22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5" name="Freeform 375"/>
              <p:cNvSpPr>
                <a:spLocks/>
              </p:cNvSpPr>
              <p:nvPr/>
            </p:nvSpPr>
            <p:spPr bwMode="auto">
              <a:xfrm>
                <a:off x="5218" y="3139"/>
                <a:ext cx="72" cy="324"/>
              </a:xfrm>
              <a:custGeom>
                <a:avLst/>
                <a:gdLst>
                  <a:gd name="T0" fmla="*/ 21 w 216"/>
                  <a:gd name="T1" fmla="*/ 165 h 372"/>
                  <a:gd name="T2" fmla="*/ 3 w 216"/>
                  <a:gd name="T3" fmla="*/ 165 h 372"/>
                  <a:gd name="T4" fmla="*/ 3 w 216"/>
                  <a:gd name="T5" fmla="*/ 260 h 372"/>
                  <a:gd name="T6" fmla="*/ 21 w 216"/>
                  <a:gd name="T7" fmla="*/ 260 h 372"/>
                  <a:gd name="T8" fmla="*/ 24 w 216"/>
                  <a:gd name="T9" fmla="*/ 282 h 372"/>
                  <a:gd name="T10" fmla="*/ 0 w 216"/>
                  <a:gd name="T11" fmla="*/ 282 h 372"/>
                  <a:gd name="T12" fmla="*/ 0 w 216"/>
                  <a:gd name="T13" fmla="*/ 0 h 372"/>
                  <a:gd name="T14" fmla="*/ 24 w 216"/>
                  <a:gd name="T15" fmla="*/ 0 h 372"/>
                  <a:gd name="T16" fmla="*/ 21 w 216"/>
                  <a:gd name="T17" fmla="*/ 21 h 372"/>
                  <a:gd name="T18" fmla="*/ 3 w 216"/>
                  <a:gd name="T19" fmla="*/ 21 h 372"/>
                  <a:gd name="T20" fmla="*/ 3 w 216"/>
                  <a:gd name="T21" fmla="*/ 130 h 372"/>
                  <a:gd name="T22" fmla="*/ 21 w 216"/>
                  <a:gd name="T23" fmla="*/ 130 h 372"/>
                  <a:gd name="T24" fmla="*/ 21 w 216"/>
                  <a:gd name="T25" fmla="*/ 165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2"/>
                  <a:gd name="T41" fmla="*/ 216 w 216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2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3"/>
                    </a:lnTo>
                    <a:lnTo>
                      <a:pt x="187" y="343"/>
                    </a:lnTo>
                    <a:lnTo>
                      <a:pt x="216" y="372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7" y="27"/>
                    </a:lnTo>
                    <a:lnTo>
                      <a:pt x="29" y="27"/>
                    </a:lnTo>
                    <a:lnTo>
                      <a:pt x="29" y="171"/>
                    </a:lnTo>
                    <a:lnTo>
                      <a:pt x="187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6" name="Freeform 376"/>
              <p:cNvSpPr>
                <a:spLocks/>
              </p:cNvSpPr>
              <p:nvPr/>
            </p:nvSpPr>
            <p:spPr bwMode="auto">
              <a:xfrm>
                <a:off x="5280" y="3139"/>
                <a:ext cx="10" cy="324"/>
              </a:xfrm>
              <a:custGeom>
                <a:avLst/>
                <a:gdLst>
                  <a:gd name="T0" fmla="*/ 0 w 29"/>
                  <a:gd name="T1" fmla="*/ 21 h 372"/>
                  <a:gd name="T2" fmla="*/ 0 w 29"/>
                  <a:gd name="T3" fmla="*/ 260 h 372"/>
                  <a:gd name="T4" fmla="*/ 3 w 29"/>
                  <a:gd name="T5" fmla="*/ 282 h 372"/>
                  <a:gd name="T6" fmla="*/ 3 w 29"/>
                  <a:gd name="T7" fmla="*/ 0 h 372"/>
                  <a:gd name="T8" fmla="*/ 0 w 29"/>
                  <a:gd name="T9" fmla="*/ 21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0" y="27"/>
                    </a:moveTo>
                    <a:lnTo>
                      <a:pt x="0" y="343"/>
                    </a:lnTo>
                    <a:lnTo>
                      <a:pt x="29" y="372"/>
                    </a:lnTo>
                    <a:lnTo>
                      <a:pt x="2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7" name="Freeform 377"/>
              <p:cNvSpPr>
                <a:spLocks/>
              </p:cNvSpPr>
              <p:nvPr/>
            </p:nvSpPr>
            <p:spPr bwMode="auto">
              <a:xfrm>
                <a:off x="5324" y="3139"/>
                <a:ext cx="72" cy="324"/>
              </a:xfrm>
              <a:custGeom>
                <a:avLst/>
                <a:gdLst>
                  <a:gd name="T0" fmla="*/ 21 w 217"/>
                  <a:gd name="T1" fmla="*/ 165 h 372"/>
                  <a:gd name="T2" fmla="*/ 3 w 217"/>
                  <a:gd name="T3" fmla="*/ 165 h 372"/>
                  <a:gd name="T4" fmla="*/ 3 w 217"/>
                  <a:gd name="T5" fmla="*/ 260 h 372"/>
                  <a:gd name="T6" fmla="*/ 21 w 217"/>
                  <a:gd name="T7" fmla="*/ 260 h 372"/>
                  <a:gd name="T8" fmla="*/ 24 w 217"/>
                  <a:gd name="T9" fmla="*/ 282 h 372"/>
                  <a:gd name="T10" fmla="*/ 0 w 217"/>
                  <a:gd name="T11" fmla="*/ 282 h 372"/>
                  <a:gd name="T12" fmla="*/ 0 w 217"/>
                  <a:gd name="T13" fmla="*/ 0 h 372"/>
                  <a:gd name="T14" fmla="*/ 24 w 217"/>
                  <a:gd name="T15" fmla="*/ 0 h 372"/>
                  <a:gd name="T16" fmla="*/ 21 w 217"/>
                  <a:gd name="T17" fmla="*/ 21 h 372"/>
                  <a:gd name="T18" fmla="*/ 3 w 217"/>
                  <a:gd name="T19" fmla="*/ 21 h 372"/>
                  <a:gd name="T20" fmla="*/ 3 w 217"/>
                  <a:gd name="T21" fmla="*/ 130 h 372"/>
                  <a:gd name="T22" fmla="*/ 21 w 217"/>
                  <a:gd name="T23" fmla="*/ 130 h 372"/>
                  <a:gd name="T24" fmla="*/ 21 w 217"/>
                  <a:gd name="T25" fmla="*/ 165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2"/>
                  <a:gd name="T41" fmla="*/ 217 w 217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2">
                    <a:moveTo>
                      <a:pt x="188" y="217"/>
                    </a:moveTo>
                    <a:lnTo>
                      <a:pt x="29" y="217"/>
                    </a:lnTo>
                    <a:lnTo>
                      <a:pt x="29" y="343"/>
                    </a:lnTo>
                    <a:lnTo>
                      <a:pt x="188" y="343"/>
                    </a:lnTo>
                    <a:lnTo>
                      <a:pt x="217" y="372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7"/>
                    </a:lnTo>
                    <a:lnTo>
                      <a:pt x="29" y="27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8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8" name="Freeform 378"/>
              <p:cNvSpPr>
                <a:spLocks/>
              </p:cNvSpPr>
              <p:nvPr/>
            </p:nvSpPr>
            <p:spPr bwMode="auto">
              <a:xfrm>
                <a:off x="5386" y="3139"/>
                <a:ext cx="10" cy="324"/>
              </a:xfrm>
              <a:custGeom>
                <a:avLst/>
                <a:gdLst>
                  <a:gd name="T0" fmla="*/ 0 w 29"/>
                  <a:gd name="T1" fmla="*/ 21 h 372"/>
                  <a:gd name="T2" fmla="*/ 0 w 29"/>
                  <a:gd name="T3" fmla="*/ 260 h 372"/>
                  <a:gd name="T4" fmla="*/ 3 w 29"/>
                  <a:gd name="T5" fmla="*/ 282 h 372"/>
                  <a:gd name="T6" fmla="*/ 3 w 29"/>
                  <a:gd name="T7" fmla="*/ 0 h 372"/>
                  <a:gd name="T8" fmla="*/ 0 w 29"/>
                  <a:gd name="T9" fmla="*/ 21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0" y="27"/>
                    </a:moveTo>
                    <a:lnTo>
                      <a:pt x="0" y="343"/>
                    </a:lnTo>
                    <a:lnTo>
                      <a:pt x="29" y="372"/>
                    </a:lnTo>
                    <a:lnTo>
                      <a:pt x="2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9" name="Freeform 379"/>
              <p:cNvSpPr>
                <a:spLocks/>
              </p:cNvSpPr>
              <p:nvPr/>
            </p:nvSpPr>
            <p:spPr bwMode="auto">
              <a:xfrm>
                <a:off x="5008" y="2721"/>
                <a:ext cx="72" cy="324"/>
              </a:xfrm>
              <a:custGeom>
                <a:avLst/>
                <a:gdLst>
                  <a:gd name="T0" fmla="*/ 3 w 215"/>
                  <a:gd name="T1" fmla="*/ 163 h 373"/>
                  <a:gd name="T2" fmla="*/ 21 w 215"/>
                  <a:gd name="T3" fmla="*/ 163 h 373"/>
                  <a:gd name="T4" fmla="*/ 21 w 215"/>
                  <a:gd name="T5" fmla="*/ 260 h 373"/>
                  <a:gd name="T6" fmla="*/ 3 w 215"/>
                  <a:gd name="T7" fmla="*/ 260 h 373"/>
                  <a:gd name="T8" fmla="*/ 0 w 215"/>
                  <a:gd name="T9" fmla="*/ 281 h 373"/>
                  <a:gd name="T10" fmla="*/ 24 w 215"/>
                  <a:gd name="T11" fmla="*/ 281 h 373"/>
                  <a:gd name="T12" fmla="*/ 24 w 215"/>
                  <a:gd name="T13" fmla="*/ 0 h 373"/>
                  <a:gd name="T14" fmla="*/ 0 w 215"/>
                  <a:gd name="T15" fmla="*/ 0 h 373"/>
                  <a:gd name="T16" fmla="*/ 3 w 215"/>
                  <a:gd name="T17" fmla="*/ 22 h 373"/>
                  <a:gd name="T18" fmla="*/ 21 w 215"/>
                  <a:gd name="T19" fmla="*/ 22 h 373"/>
                  <a:gd name="T20" fmla="*/ 21 w 215"/>
                  <a:gd name="T21" fmla="*/ 129 h 373"/>
                  <a:gd name="T22" fmla="*/ 3 w 215"/>
                  <a:gd name="T23" fmla="*/ 129 h 373"/>
                  <a:gd name="T24" fmla="*/ 3 w 215"/>
                  <a:gd name="T25" fmla="*/ 163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3"/>
                  <a:gd name="T41" fmla="*/ 215 w 215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3">
                    <a:moveTo>
                      <a:pt x="29" y="217"/>
                    </a:moveTo>
                    <a:lnTo>
                      <a:pt x="187" y="217"/>
                    </a:lnTo>
                    <a:lnTo>
                      <a:pt x="187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5" y="373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7" y="29"/>
                    </a:lnTo>
                    <a:lnTo>
                      <a:pt x="187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00" name="Freeform 380"/>
              <p:cNvSpPr>
                <a:spLocks/>
              </p:cNvSpPr>
              <p:nvPr/>
            </p:nvSpPr>
            <p:spPr bwMode="auto">
              <a:xfrm>
                <a:off x="5008" y="2721"/>
                <a:ext cx="10" cy="324"/>
              </a:xfrm>
              <a:custGeom>
                <a:avLst/>
                <a:gdLst>
                  <a:gd name="T0" fmla="*/ 3 w 29"/>
                  <a:gd name="T1" fmla="*/ 22 h 373"/>
                  <a:gd name="T2" fmla="*/ 3 w 29"/>
                  <a:gd name="T3" fmla="*/ 260 h 373"/>
                  <a:gd name="T4" fmla="*/ 0 w 29"/>
                  <a:gd name="T5" fmla="*/ 281 h 373"/>
                  <a:gd name="T6" fmla="*/ 0 w 29"/>
                  <a:gd name="T7" fmla="*/ 0 h 373"/>
                  <a:gd name="T8" fmla="*/ 3 w 29"/>
                  <a:gd name="T9" fmla="*/ 22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01" name="Freeform 381"/>
              <p:cNvSpPr>
                <a:spLocks/>
              </p:cNvSpPr>
              <p:nvPr/>
            </p:nvSpPr>
            <p:spPr bwMode="auto">
              <a:xfrm>
                <a:off x="4903" y="2721"/>
                <a:ext cx="71" cy="324"/>
              </a:xfrm>
              <a:custGeom>
                <a:avLst/>
                <a:gdLst>
                  <a:gd name="T0" fmla="*/ 3 w 216"/>
                  <a:gd name="T1" fmla="*/ 163 h 373"/>
                  <a:gd name="T2" fmla="*/ 20 w 216"/>
                  <a:gd name="T3" fmla="*/ 163 h 373"/>
                  <a:gd name="T4" fmla="*/ 20 w 216"/>
                  <a:gd name="T5" fmla="*/ 260 h 373"/>
                  <a:gd name="T6" fmla="*/ 3 w 216"/>
                  <a:gd name="T7" fmla="*/ 260 h 373"/>
                  <a:gd name="T8" fmla="*/ 0 w 216"/>
                  <a:gd name="T9" fmla="*/ 281 h 373"/>
                  <a:gd name="T10" fmla="*/ 23 w 216"/>
                  <a:gd name="T11" fmla="*/ 281 h 373"/>
                  <a:gd name="T12" fmla="*/ 23 w 216"/>
                  <a:gd name="T13" fmla="*/ 0 h 373"/>
                  <a:gd name="T14" fmla="*/ 0 w 216"/>
                  <a:gd name="T15" fmla="*/ 0 h 373"/>
                  <a:gd name="T16" fmla="*/ 3 w 216"/>
                  <a:gd name="T17" fmla="*/ 22 h 373"/>
                  <a:gd name="T18" fmla="*/ 20 w 216"/>
                  <a:gd name="T19" fmla="*/ 22 h 373"/>
                  <a:gd name="T20" fmla="*/ 20 w 216"/>
                  <a:gd name="T21" fmla="*/ 129 h 373"/>
                  <a:gd name="T22" fmla="*/ 3 w 216"/>
                  <a:gd name="T23" fmla="*/ 129 h 373"/>
                  <a:gd name="T24" fmla="*/ 3 w 216"/>
                  <a:gd name="T25" fmla="*/ 163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3"/>
                  <a:gd name="T41" fmla="*/ 216 w 216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3">
                    <a:moveTo>
                      <a:pt x="29" y="217"/>
                    </a:moveTo>
                    <a:lnTo>
                      <a:pt x="186" y="217"/>
                    </a:lnTo>
                    <a:lnTo>
                      <a:pt x="186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6" y="373"/>
                    </a:lnTo>
                    <a:lnTo>
                      <a:pt x="216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6" y="29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02" name="Freeform 382"/>
              <p:cNvSpPr>
                <a:spLocks/>
              </p:cNvSpPr>
              <p:nvPr/>
            </p:nvSpPr>
            <p:spPr bwMode="auto">
              <a:xfrm>
                <a:off x="4903" y="2721"/>
                <a:ext cx="9" cy="324"/>
              </a:xfrm>
              <a:custGeom>
                <a:avLst/>
                <a:gdLst>
                  <a:gd name="T0" fmla="*/ 3 w 29"/>
                  <a:gd name="T1" fmla="*/ 22 h 373"/>
                  <a:gd name="T2" fmla="*/ 3 w 29"/>
                  <a:gd name="T3" fmla="*/ 260 h 373"/>
                  <a:gd name="T4" fmla="*/ 0 w 29"/>
                  <a:gd name="T5" fmla="*/ 281 h 373"/>
                  <a:gd name="T6" fmla="*/ 0 w 29"/>
                  <a:gd name="T7" fmla="*/ 0 h 373"/>
                  <a:gd name="T8" fmla="*/ 3 w 29"/>
                  <a:gd name="T9" fmla="*/ 22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03" name="Freeform 383"/>
              <p:cNvSpPr>
                <a:spLocks/>
              </p:cNvSpPr>
              <p:nvPr/>
            </p:nvSpPr>
            <p:spPr bwMode="auto">
              <a:xfrm>
                <a:off x="4799" y="2721"/>
                <a:ext cx="72" cy="324"/>
              </a:xfrm>
              <a:custGeom>
                <a:avLst/>
                <a:gdLst>
                  <a:gd name="T0" fmla="*/ 3 w 215"/>
                  <a:gd name="T1" fmla="*/ 163 h 373"/>
                  <a:gd name="T2" fmla="*/ 21 w 215"/>
                  <a:gd name="T3" fmla="*/ 163 h 373"/>
                  <a:gd name="T4" fmla="*/ 21 w 215"/>
                  <a:gd name="T5" fmla="*/ 260 h 373"/>
                  <a:gd name="T6" fmla="*/ 3 w 215"/>
                  <a:gd name="T7" fmla="*/ 260 h 373"/>
                  <a:gd name="T8" fmla="*/ 0 w 215"/>
                  <a:gd name="T9" fmla="*/ 281 h 373"/>
                  <a:gd name="T10" fmla="*/ 24 w 215"/>
                  <a:gd name="T11" fmla="*/ 281 h 373"/>
                  <a:gd name="T12" fmla="*/ 24 w 215"/>
                  <a:gd name="T13" fmla="*/ 0 h 373"/>
                  <a:gd name="T14" fmla="*/ 0 w 215"/>
                  <a:gd name="T15" fmla="*/ 0 h 373"/>
                  <a:gd name="T16" fmla="*/ 3 w 215"/>
                  <a:gd name="T17" fmla="*/ 22 h 373"/>
                  <a:gd name="T18" fmla="*/ 21 w 215"/>
                  <a:gd name="T19" fmla="*/ 22 h 373"/>
                  <a:gd name="T20" fmla="*/ 21 w 215"/>
                  <a:gd name="T21" fmla="*/ 129 h 373"/>
                  <a:gd name="T22" fmla="*/ 3 w 215"/>
                  <a:gd name="T23" fmla="*/ 129 h 373"/>
                  <a:gd name="T24" fmla="*/ 3 w 215"/>
                  <a:gd name="T25" fmla="*/ 163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3"/>
                  <a:gd name="T41" fmla="*/ 215 w 215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3">
                    <a:moveTo>
                      <a:pt x="28" y="217"/>
                    </a:moveTo>
                    <a:lnTo>
                      <a:pt x="186" y="217"/>
                    </a:lnTo>
                    <a:lnTo>
                      <a:pt x="186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5" y="373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6" y="29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8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04" name="Freeform 384"/>
              <p:cNvSpPr>
                <a:spLocks/>
              </p:cNvSpPr>
              <p:nvPr/>
            </p:nvSpPr>
            <p:spPr bwMode="auto">
              <a:xfrm>
                <a:off x="4799" y="2721"/>
                <a:ext cx="10" cy="324"/>
              </a:xfrm>
              <a:custGeom>
                <a:avLst/>
                <a:gdLst>
                  <a:gd name="T0" fmla="*/ 3 w 29"/>
                  <a:gd name="T1" fmla="*/ 22 h 373"/>
                  <a:gd name="T2" fmla="*/ 3 w 29"/>
                  <a:gd name="T3" fmla="*/ 260 h 373"/>
                  <a:gd name="T4" fmla="*/ 0 w 29"/>
                  <a:gd name="T5" fmla="*/ 281 h 373"/>
                  <a:gd name="T6" fmla="*/ 0 w 29"/>
                  <a:gd name="T7" fmla="*/ 0 h 373"/>
                  <a:gd name="T8" fmla="*/ 3 w 29"/>
                  <a:gd name="T9" fmla="*/ 22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05" name="Freeform 386"/>
              <p:cNvSpPr>
                <a:spLocks/>
              </p:cNvSpPr>
              <p:nvPr/>
            </p:nvSpPr>
            <p:spPr bwMode="auto">
              <a:xfrm>
                <a:off x="4903" y="3139"/>
                <a:ext cx="9" cy="324"/>
              </a:xfrm>
              <a:custGeom>
                <a:avLst/>
                <a:gdLst>
                  <a:gd name="T0" fmla="*/ 3 w 29"/>
                  <a:gd name="T1" fmla="*/ 21 h 372"/>
                  <a:gd name="T2" fmla="*/ 3 w 29"/>
                  <a:gd name="T3" fmla="*/ 260 h 372"/>
                  <a:gd name="T4" fmla="*/ 0 w 29"/>
                  <a:gd name="T5" fmla="*/ 282 h 372"/>
                  <a:gd name="T6" fmla="*/ 0 w 29"/>
                  <a:gd name="T7" fmla="*/ 0 h 372"/>
                  <a:gd name="T8" fmla="*/ 3 w 29"/>
                  <a:gd name="T9" fmla="*/ 21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29" y="27"/>
                    </a:moveTo>
                    <a:lnTo>
                      <a:pt x="29" y="343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06" name="Freeform 387"/>
              <p:cNvSpPr>
                <a:spLocks/>
              </p:cNvSpPr>
              <p:nvPr/>
            </p:nvSpPr>
            <p:spPr bwMode="auto">
              <a:xfrm>
                <a:off x="4799" y="3139"/>
                <a:ext cx="72" cy="324"/>
              </a:xfrm>
              <a:custGeom>
                <a:avLst/>
                <a:gdLst>
                  <a:gd name="T0" fmla="*/ 3 w 215"/>
                  <a:gd name="T1" fmla="*/ 165 h 372"/>
                  <a:gd name="T2" fmla="*/ 21 w 215"/>
                  <a:gd name="T3" fmla="*/ 165 h 372"/>
                  <a:gd name="T4" fmla="*/ 21 w 215"/>
                  <a:gd name="T5" fmla="*/ 260 h 372"/>
                  <a:gd name="T6" fmla="*/ 3 w 215"/>
                  <a:gd name="T7" fmla="*/ 260 h 372"/>
                  <a:gd name="T8" fmla="*/ 0 w 215"/>
                  <a:gd name="T9" fmla="*/ 282 h 372"/>
                  <a:gd name="T10" fmla="*/ 24 w 215"/>
                  <a:gd name="T11" fmla="*/ 282 h 372"/>
                  <a:gd name="T12" fmla="*/ 24 w 215"/>
                  <a:gd name="T13" fmla="*/ 0 h 372"/>
                  <a:gd name="T14" fmla="*/ 0 w 215"/>
                  <a:gd name="T15" fmla="*/ 0 h 372"/>
                  <a:gd name="T16" fmla="*/ 3 w 215"/>
                  <a:gd name="T17" fmla="*/ 21 h 372"/>
                  <a:gd name="T18" fmla="*/ 21 w 215"/>
                  <a:gd name="T19" fmla="*/ 21 h 372"/>
                  <a:gd name="T20" fmla="*/ 21 w 215"/>
                  <a:gd name="T21" fmla="*/ 130 h 372"/>
                  <a:gd name="T22" fmla="*/ 3 w 215"/>
                  <a:gd name="T23" fmla="*/ 130 h 372"/>
                  <a:gd name="T24" fmla="*/ 3 w 215"/>
                  <a:gd name="T25" fmla="*/ 165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2"/>
                  <a:gd name="T41" fmla="*/ 215 w 215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2">
                    <a:moveTo>
                      <a:pt x="28" y="217"/>
                    </a:moveTo>
                    <a:lnTo>
                      <a:pt x="186" y="217"/>
                    </a:lnTo>
                    <a:lnTo>
                      <a:pt x="186" y="343"/>
                    </a:lnTo>
                    <a:lnTo>
                      <a:pt x="29" y="343"/>
                    </a:lnTo>
                    <a:lnTo>
                      <a:pt x="0" y="372"/>
                    </a:lnTo>
                    <a:lnTo>
                      <a:pt x="215" y="372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7"/>
                    </a:lnTo>
                    <a:lnTo>
                      <a:pt x="186" y="27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8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07" name="Freeform 388"/>
              <p:cNvSpPr>
                <a:spLocks/>
              </p:cNvSpPr>
              <p:nvPr/>
            </p:nvSpPr>
            <p:spPr bwMode="auto">
              <a:xfrm>
                <a:off x="4799" y="3139"/>
                <a:ext cx="10" cy="324"/>
              </a:xfrm>
              <a:custGeom>
                <a:avLst/>
                <a:gdLst>
                  <a:gd name="T0" fmla="*/ 3 w 29"/>
                  <a:gd name="T1" fmla="*/ 21 h 372"/>
                  <a:gd name="T2" fmla="*/ 3 w 29"/>
                  <a:gd name="T3" fmla="*/ 260 h 372"/>
                  <a:gd name="T4" fmla="*/ 0 w 29"/>
                  <a:gd name="T5" fmla="*/ 282 h 372"/>
                  <a:gd name="T6" fmla="*/ 0 w 29"/>
                  <a:gd name="T7" fmla="*/ 0 h 372"/>
                  <a:gd name="T8" fmla="*/ 3 w 29"/>
                  <a:gd name="T9" fmla="*/ 21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29" y="27"/>
                    </a:moveTo>
                    <a:lnTo>
                      <a:pt x="29" y="343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08" name="Rectangle 389"/>
              <p:cNvSpPr>
                <a:spLocks noChangeArrowheads="1"/>
              </p:cNvSpPr>
              <p:nvPr/>
            </p:nvSpPr>
            <p:spPr bwMode="auto">
              <a:xfrm>
                <a:off x="5114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09" name="Rectangle 390"/>
              <p:cNvSpPr>
                <a:spLocks noChangeArrowheads="1"/>
              </p:cNvSpPr>
              <p:nvPr/>
            </p:nvSpPr>
            <p:spPr bwMode="auto">
              <a:xfrm>
                <a:off x="5218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10" name="Rectangle 391"/>
              <p:cNvSpPr>
                <a:spLocks noChangeArrowheads="1"/>
              </p:cNvSpPr>
              <p:nvPr/>
            </p:nvSpPr>
            <p:spPr bwMode="auto">
              <a:xfrm>
                <a:off x="5324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11" name="Rectangle 392"/>
              <p:cNvSpPr>
                <a:spLocks noChangeArrowheads="1"/>
              </p:cNvSpPr>
              <p:nvPr/>
            </p:nvSpPr>
            <p:spPr bwMode="auto">
              <a:xfrm>
                <a:off x="5008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12" name="Rectangle 393"/>
              <p:cNvSpPr>
                <a:spLocks noChangeArrowheads="1"/>
              </p:cNvSpPr>
              <p:nvPr/>
            </p:nvSpPr>
            <p:spPr bwMode="auto">
              <a:xfrm>
                <a:off x="4903" y="2898"/>
                <a:ext cx="71" cy="1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13" name="Rectangle 394"/>
              <p:cNvSpPr>
                <a:spLocks noChangeArrowheads="1"/>
              </p:cNvSpPr>
              <p:nvPr/>
            </p:nvSpPr>
            <p:spPr bwMode="auto">
              <a:xfrm>
                <a:off x="4799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14" name="Freeform 395"/>
              <p:cNvSpPr>
                <a:spLocks/>
              </p:cNvSpPr>
              <p:nvPr/>
            </p:nvSpPr>
            <p:spPr bwMode="auto">
              <a:xfrm>
                <a:off x="4986" y="2736"/>
                <a:ext cx="12" cy="37"/>
              </a:xfrm>
              <a:custGeom>
                <a:avLst/>
                <a:gdLst>
                  <a:gd name="T0" fmla="*/ 2 w 37"/>
                  <a:gd name="T1" fmla="*/ 36 h 38"/>
                  <a:gd name="T2" fmla="*/ 3 w 37"/>
                  <a:gd name="T3" fmla="*/ 34 h 38"/>
                  <a:gd name="T4" fmla="*/ 3 w 37"/>
                  <a:gd name="T5" fmla="*/ 30 h 38"/>
                  <a:gd name="T6" fmla="*/ 4 w 37"/>
                  <a:gd name="T7" fmla="*/ 23 h 38"/>
                  <a:gd name="T8" fmla="*/ 4 w 37"/>
                  <a:gd name="T9" fmla="*/ 19 h 38"/>
                  <a:gd name="T10" fmla="*/ 4 w 37"/>
                  <a:gd name="T11" fmla="*/ 12 h 38"/>
                  <a:gd name="T12" fmla="*/ 3 w 37"/>
                  <a:gd name="T13" fmla="*/ 5 h 38"/>
                  <a:gd name="T14" fmla="*/ 3 w 37"/>
                  <a:gd name="T15" fmla="*/ 1 h 38"/>
                  <a:gd name="T16" fmla="*/ 2 w 37"/>
                  <a:gd name="T17" fmla="*/ 0 h 38"/>
                  <a:gd name="T18" fmla="*/ 1 w 37"/>
                  <a:gd name="T19" fmla="*/ 1 h 38"/>
                  <a:gd name="T20" fmla="*/ 1 w 37"/>
                  <a:gd name="T21" fmla="*/ 5 h 38"/>
                  <a:gd name="T22" fmla="*/ 0 w 37"/>
                  <a:gd name="T23" fmla="*/ 12 h 38"/>
                  <a:gd name="T24" fmla="*/ 0 w 37"/>
                  <a:gd name="T25" fmla="*/ 19 h 38"/>
                  <a:gd name="T26" fmla="*/ 0 w 37"/>
                  <a:gd name="T27" fmla="*/ 23 h 38"/>
                  <a:gd name="T28" fmla="*/ 1 w 37"/>
                  <a:gd name="T29" fmla="*/ 30 h 38"/>
                  <a:gd name="T30" fmla="*/ 1 w 37"/>
                  <a:gd name="T31" fmla="*/ 34 h 38"/>
                  <a:gd name="T32" fmla="*/ 2 w 37"/>
                  <a:gd name="T33" fmla="*/ 36 h 3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7"/>
                  <a:gd name="T52" fmla="*/ 0 h 38"/>
                  <a:gd name="T53" fmla="*/ 37 w 37"/>
                  <a:gd name="T54" fmla="*/ 38 h 3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7" h="38">
                    <a:moveTo>
                      <a:pt x="19" y="38"/>
                    </a:moveTo>
                    <a:lnTo>
                      <a:pt x="26" y="36"/>
                    </a:lnTo>
                    <a:lnTo>
                      <a:pt x="32" y="32"/>
                    </a:lnTo>
                    <a:lnTo>
                      <a:pt x="36" y="25"/>
                    </a:lnTo>
                    <a:lnTo>
                      <a:pt x="37" y="19"/>
                    </a:lnTo>
                    <a:lnTo>
                      <a:pt x="36" y="12"/>
                    </a:lnTo>
                    <a:lnTo>
                      <a:pt x="32" y="5"/>
                    </a:lnTo>
                    <a:lnTo>
                      <a:pt x="26" y="1"/>
                    </a:lnTo>
                    <a:lnTo>
                      <a:pt x="19" y="0"/>
                    </a:lnTo>
                    <a:lnTo>
                      <a:pt x="12" y="1"/>
                    </a:lnTo>
                    <a:lnTo>
                      <a:pt x="6" y="5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2" y="25"/>
                    </a:lnTo>
                    <a:lnTo>
                      <a:pt x="6" y="32"/>
                    </a:lnTo>
                    <a:lnTo>
                      <a:pt x="12" y="36"/>
                    </a:lnTo>
                    <a:lnTo>
                      <a:pt x="19" y="3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229" name="Text Box 97"/>
            <p:cNvSpPr txBox="1">
              <a:spLocks noChangeArrowheads="1"/>
            </p:cNvSpPr>
            <p:nvPr/>
          </p:nvSpPr>
          <p:spPr bwMode="auto">
            <a:xfrm>
              <a:off x="7347079" y="5753917"/>
              <a:ext cx="1396058" cy="2008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94" tIns="47999" rIns="95994" bIns="47999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5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67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Arial" panose="020B0604020202020204" pitchFamily="34" charset="0"/>
                </a:rPr>
                <a:t> - социально-значимый объект</a:t>
              </a:r>
            </a:p>
          </p:txBody>
        </p:sp>
        <p:grpSp>
          <p:nvGrpSpPr>
            <p:cNvPr id="11" name="Группа 119"/>
            <p:cNvGrpSpPr>
              <a:grpSpLocks/>
            </p:cNvGrpSpPr>
            <p:nvPr/>
          </p:nvGrpSpPr>
          <p:grpSpPr bwMode="auto">
            <a:xfrm>
              <a:off x="7140895" y="5947987"/>
              <a:ext cx="117979" cy="105170"/>
              <a:chOff x="214313" y="8958263"/>
              <a:chExt cx="642937" cy="500062"/>
            </a:xfrm>
          </p:grpSpPr>
          <p:sp>
            <p:nvSpPr>
              <p:cNvPr id="232" name="Прямоугольник 15"/>
              <p:cNvSpPr>
                <a:spLocks noChangeArrowheads="1"/>
              </p:cNvSpPr>
              <p:nvPr/>
            </p:nvSpPr>
            <p:spPr bwMode="auto">
              <a:xfrm>
                <a:off x="214313" y="9172575"/>
                <a:ext cx="642937" cy="285750"/>
              </a:xfrm>
              <a:prstGeom prst="rect">
                <a:avLst/>
              </a:prstGeom>
              <a:noFill/>
              <a:ln w="19050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5805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endParaRPr>
              </a:p>
            </p:txBody>
          </p:sp>
          <p:sp>
            <p:nvSpPr>
              <p:cNvPr id="233" name="Равнобедренный треугольник 16"/>
              <p:cNvSpPr>
                <a:spLocks noChangeArrowheads="1"/>
              </p:cNvSpPr>
              <p:nvPr/>
            </p:nvSpPr>
            <p:spPr bwMode="auto">
              <a:xfrm>
                <a:off x="214313" y="8958263"/>
                <a:ext cx="642937" cy="214312"/>
              </a:xfrm>
              <a:prstGeom prst="triangle">
                <a:avLst>
                  <a:gd name="adj" fmla="val 50000"/>
                </a:avLst>
              </a:prstGeom>
              <a:noFill/>
              <a:ln w="19050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5805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endParaRPr>
              </a:p>
            </p:txBody>
          </p:sp>
          <p:grpSp>
            <p:nvGrpSpPr>
              <p:cNvPr id="13" name="Группа 21"/>
              <p:cNvGrpSpPr>
                <a:grpSpLocks/>
              </p:cNvGrpSpPr>
              <p:nvPr/>
            </p:nvGrpSpPr>
            <p:grpSpPr bwMode="auto">
              <a:xfrm>
                <a:off x="463631" y="9009063"/>
                <a:ext cx="142876" cy="142875"/>
                <a:chOff x="11544336" y="8944798"/>
                <a:chExt cx="142876" cy="142876"/>
              </a:xfrm>
            </p:grpSpPr>
            <p:cxnSp>
              <p:nvCxnSpPr>
                <p:cNvPr id="235" name="Прямая соединительная линия 18"/>
                <p:cNvCxnSpPr>
                  <a:cxnSpLocks noChangeShapeType="1"/>
                </p:cNvCxnSpPr>
                <p:nvPr/>
              </p:nvCxnSpPr>
              <p:spPr bwMode="auto">
                <a:xfrm rot="5400000">
                  <a:off x="11544336" y="9015442"/>
                  <a:ext cx="142876" cy="1588"/>
                </a:xfrm>
                <a:prstGeom prst="line">
                  <a:avLst/>
                </a:prstGeom>
                <a:noFill/>
                <a:ln w="19050" algn="ctr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236" name="Прямая соединительная линия 20"/>
                <p:cNvCxnSpPr>
                  <a:cxnSpLocks noChangeShapeType="1"/>
                </p:cNvCxnSpPr>
                <p:nvPr/>
              </p:nvCxnSpPr>
              <p:spPr bwMode="auto">
                <a:xfrm>
                  <a:off x="11544336" y="9015442"/>
                  <a:ext cx="142876" cy="1588"/>
                </a:xfrm>
                <a:prstGeom prst="line">
                  <a:avLst/>
                </a:prstGeom>
                <a:noFill/>
                <a:ln w="19050" algn="ctr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</p:grpSp>
        </p:grpSp>
        <p:sp>
          <p:nvSpPr>
            <p:cNvPr id="231" name="Text Box 97"/>
            <p:cNvSpPr txBox="1">
              <a:spLocks noChangeArrowheads="1"/>
            </p:cNvSpPr>
            <p:nvPr/>
          </p:nvSpPr>
          <p:spPr bwMode="auto">
            <a:xfrm>
              <a:off x="7342768" y="5892760"/>
              <a:ext cx="1373860" cy="2008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94" tIns="47999" rIns="95994" bIns="47999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5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67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Arial" panose="020B0604020202020204" pitchFamily="34" charset="0"/>
                </a:rPr>
                <a:t> - больница</a:t>
              </a:r>
            </a:p>
          </p:txBody>
        </p:sp>
      </p:grpSp>
      <p:sp>
        <p:nvSpPr>
          <p:cNvPr id="332" name="Прямоугольник 331"/>
          <p:cNvSpPr/>
          <p:nvPr/>
        </p:nvSpPr>
        <p:spPr>
          <a:xfrm>
            <a:off x="6448444" y="743580"/>
            <a:ext cx="2678833" cy="19831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1" tIns="19286" rIns="38571" bIns="19286" rtlCol="0" anchor="ctr"/>
          <a:lstStyle>
            <a:defPPr>
              <a:defRPr lang="ru-RU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Трехмерная модель участка</a:t>
            </a:r>
          </a:p>
        </p:txBody>
      </p:sp>
      <p:grpSp>
        <p:nvGrpSpPr>
          <p:cNvPr id="14" name="Группа 332"/>
          <p:cNvGrpSpPr/>
          <p:nvPr/>
        </p:nvGrpSpPr>
        <p:grpSpPr>
          <a:xfrm>
            <a:off x="941283" y="1237311"/>
            <a:ext cx="660284" cy="332384"/>
            <a:chOff x="1894608" y="1335185"/>
            <a:chExt cx="447171" cy="332384"/>
          </a:xfrm>
        </p:grpSpPr>
        <p:sp>
          <p:nvSpPr>
            <p:cNvPr id="334" name="Прямоугольник 333"/>
            <p:cNvSpPr/>
            <p:nvPr/>
          </p:nvSpPr>
          <p:spPr>
            <a:xfrm>
              <a:off x="1894608" y="1512159"/>
              <a:ext cx="393362" cy="155410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781/</a:t>
              </a:r>
              <a:r>
                <a:rPr kumimoji="0" lang="ru-RU" sz="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287</a:t>
              </a:r>
              <a:endPara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36" name="TextBox 23"/>
            <p:cNvSpPr txBox="1"/>
            <p:nvPr/>
          </p:nvSpPr>
          <p:spPr>
            <a:xfrm>
              <a:off x="2092036" y="1335185"/>
              <a:ext cx="249743" cy="215444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800" noProof="0" dirty="0" smtClean="0">
                  <a:solidFill>
                    <a:prstClr val="black"/>
                  </a:solidFill>
                  <a:latin typeface="Calibri"/>
                </a:rPr>
                <a:t>3</a:t>
              </a:r>
              <a:endPara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7" name="TextBox 23"/>
            <p:cNvSpPr txBox="1"/>
            <p:nvPr/>
          </p:nvSpPr>
          <p:spPr>
            <a:xfrm>
              <a:off x="1907511" y="1335185"/>
              <a:ext cx="287190" cy="21544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800" noProof="0" dirty="0" smtClean="0">
                  <a:solidFill>
                    <a:prstClr val="black"/>
                  </a:solidFill>
                  <a:latin typeface="Calibri"/>
                </a:rPr>
                <a:t>-35</a:t>
              </a:r>
              <a:endPara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38" name="Прямоугольник 337"/>
          <p:cNvSpPr/>
          <p:nvPr/>
        </p:nvSpPr>
        <p:spPr>
          <a:xfrm>
            <a:off x="914040" y="1570017"/>
            <a:ext cx="892176" cy="200025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ru-RU" sz="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8019/28550</a:t>
            </a:r>
          </a:p>
        </p:txBody>
      </p:sp>
      <p:sp>
        <p:nvSpPr>
          <p:cNvPr id="339" name="Скругленный прямоугольник 338"/>
          <p:cNvSpPr/>
          <p:nvPr/>
        </p:nvSpPr>
        <p:spPr>
          <a:xfrm>
            <a:off x="1537503" y="1399952"/>
            <a:ext cx="231068" cy="14984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56%</a:t>
            </a:r>
            <a:endParaRPr lang="ru-RU" sz="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16608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42" fill="hold"/>
                                        <p:tgtEl>
                                          <p:spTgt spid="2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555961</TotalTime>
  <Words>1051</Words>
  <Application>Microsoft Office PowerPoint</Application>
  <PresentationFormat>Экран (4:3)</PresentationFormat>
  <Paragraphs>296</Paragraphs>
  <Slides>10</Slides>
  <Notes>8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2_Тема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АРМ-9</cp:lastModifiedBy>
  <cp:revision>24806</cp:revision>
  <cp:lastPrinted>2020-10-29T20:01:36Z</cp:lastPrinted>
  <dcterms:created xsi:type="dcterms:W3CDTF">2014-09-08T13:21:12Z</dcterms:created>
  <dcterms:modified xsi:type="dcterms:W3CDTF">2021-02-25T09:52:01Z</dcterms:modified>
</cp:coreProperties>
</file>